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69" r:id="rId3"/>
    <p:sldId id="370" r:id="rId4"/>
    <p:sldId id="314" r:id="rId5"/>
    <p:sldId id="311" r:id="rId6"/>
    <p:sldId id="371" r:id="rId7"/>
    <p:sldId id="315" r:id="rId8"/>
    <p:sldId id="372" r:id="rId9"/>
    <p:sldId id="332" r:id="rId10"/>
    <p:sldId id="263" r:id="rId11"/>
    <p:sldId id="265" r:id="rId12"/>
    <p:sldId id="373" r:id="rId13"/>
    <p:sldId id="374" r:id="rId14"/>
    <p:sldId id="378" r:id="rId15"/>
    <p:sldId id="363" r:id="rId16"/>
    <p:sldId id="362" r:id="rId17"/>
    <p:sldId id="364" r:id="rId18"/>
    <p:sldId id="365" r:id="rId19"/>
    <p:sldId id="366" r:id="rId20"/>
    <p:sldId id="377" r:id="rId21"/>
    <p:sldId id="376" r:id="rId22"/>
    <p:sldId id="276" r:id="rId23"/>
    <p:sldId id="279" r:id="rId24"/>
    <p:sldId id="347" r:id="rId25"/>
    <p:sldId id="282" r:id="rId26"/>
    <p:sldId id="356" r:id="rId27"/>
    <p:sldId id="357" r:id="rId28"/>
    <p:sldId id="358" r:id="rId29"/>
    <p:sldId id="359" r:id="rId30"/>
    <p:sldId id="360" r:id="rId31"/>
    <p:sldId id="361"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56"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74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F4A0BC-EB69-49D0-8903-000EE5CB0F0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6A2E979-6F53-4B6D-AE1E-52FC81A4BD12}">
      <dgm:prSet phldrT="[Text]" custT="1"/>
      <dgm:spPr/>
      <dgm:t>
        <a:bodyPr/>
        <a:lstStyle/>
        <a:p>
          <a:pPr algn="ctr"/>
          <a:r>
            <a:rPr lang="sr-Cyrl-CS" sz="2400" smtClean="0">
              <a:latin typeface="Times New Roman" pitchFamily="18" charset="0"/>
              <a:cs typeface="Times New Roman" pitchFamily="18" charset="0"/>
            </a:rPr>
            <a:t>ХЕТЕРОТРОПИЈА или РАЗРОКОСТ (</a:t>
          </a:r>
          <a:r>
            <a:rPr lang="sr-Latn-CS" sz="2400" smtClean="0">
              <a:latin typeface="Times New Roman" pitchFamily="18" charset="0"/>
              <a:cs typeface="Times New Roman" pitchFamily="18" charset="0"/>
            </a:rPr>
            <a:t>STRABISMUS)        </a:t>
          </a:r>
          <a:r>
            <a:rPr lang="sr-Cyrl-CS" sz="2400" smtClean="0">
              <a:latin typeface="Times New Roman" pitchFamily="18" charset="0"/>
              <a:cs typeface="Times New Roman" pitchFamily="18" charset="0"/>
            </a:rPr>
            <a:t>ПОДЕЛА</a:t>
          </a:r>
          <a:endParaRPr lang="en-US" sz="2400">
            <a:latin typeface="Times New Roman" pitchFamily="18" charset="0"/>
            <a:cs typeface="Times New Roman" pitchFamily="18" charset="0"/>
          </a:endParaRPr>
        </a:p>
      </dgm:t>
    </dgm:pt>
    <dgm:pt modelId="{DB40153E-CBF7-4D20-A1F4-4296CEC39EC7}" type="parTrans" cxnId="{7F67BDA0-6B10-47B9-9991-830D5E1EFBEE}">
      <dgm:prSet/>
      <dgm:spPr/>
      <dgm:t>
        <a:bodyPr/>
        <a:lstStyle/>
        <a:p>
          <a:endParaRPr lang="en-US"/>
        </a:p>
      </dgm:t>
    </dgm:pt>
    <dgm:pt modelId="{F0BE01F5-9886-41C1-8862-B94637FAD796}" type="sibTrans" cxnId="{7F67BDA0-6B10-47B9-9991-830D5E1EFBEE}">
      <dgm:prSet/>
      <dgm:spPr/>
      <dgm:t>
        <a:bodyPr/>
        <a:lstStyle/>
        <a:p>
          <a:endParaRPr lang="en-US"/>
        </a:p>
      </dgm:t>
    </dgm:pt>
    <dgm:pt modelId="{5A0610AF-2A89-400C-88F4-1B025D3587AF}" type="pres">
      <dgm:prSet presAssocID="{A7F4A0BC-EB69-49D0-8903-000EE5CB0F08}" presName="linear" presStyleCnt="0">
        <dgm:presLayoutVars>
          <dgm:animLvl val="lvl"/>
          <dgm:resizeHandles val="exact"/>
        </dgm:presLayoutVars>
      </dgm:prSet>
      <dgm:spPr/>
      <dgm:t>
        <a:bodyPr/>
        <a:lstStyle/>
        <a:p>
          <a:endParaRPr lang="en-US"/>
        </a:p>
      </dgm:t>
    </dgm:pt>
    <dgm:pt modelId="{54AD4F90-799B-4002-92CD-857F0C6DE770}" type="pres">
      <dgm:prSet presAssocID="{96A2E979-6F53-4B6D-AE1E-52FC81A4BD12}" presName="parentText" presStyleLbl="node1" presStyleIdx="0" presStyleCnt="1">
        <dgm:presLayoutVars>
          <dgm:chMax val="0"/>
          <dgm:bulletEnabled val="1"/>
        </dgm:presLayoutVars>
      </dgm:prSet>
      <dgm:spPr/>
      <dgm:t>
        <a:bodyPr/>
        <a:lstStyle/>
        <a:p>
          <a:endParaRPr lang="en-US"/>
        </a:p>
      </dgm:t>
    </dgm:pt>
  </dgm:ptLst>
  <dgm:cxnLst>
    <dgm:cxn modelId="{7F67BDA0-6B10-47B9-9991-830D5E1EFBEE}" srcId="{A7F4A0BC-EB69-49D0-8903-000EE5CB0F08}" destId="{96A2E979-6F53-4B6D-AE1E-52FC81A4BD12}" srcOrd="0" destOrd="0" parTransId="{DB40153E-CBF7-4D20-A1F4-4296CEC39EC7}" sibTransId="{F0BE01F5-9886-41C1-8862-B94637FAD796}"/>
    <dgm:cxn modelId="{55A58276-DB61-4F66-A00E-085DB9EB9260}" type="presOf" srcId="{A7F4A0BC-EB69-49D0-8903-000EE5CB0F08}" destId="{5A0610AF-2A89-400C-88F4-1B025D3587AF}" srcOrd="0" destOrd="0" presId="urn:microsoft.com/office/officeart/2005/8/layout/vList2"/>
    <dgm:cxn modelId="{0502BCD1-9805-4BFD-B5C1-2F51908C1C85}" type="presOf" srcId="{96A2E979-6F53-4B6D-AE1E-52FC81A4BD12}" destId="{54AD4F90-799B-4002-92CD-857F0C6DE770}" srcOrd="0" destOrd="0" presId="urn:microsoft.com/office/officeart/2005/8/layout/vList2"/>
    <dgm:cxn modelId="{2E192DB4-B2D6-47BF-8486-B80BAC3DFBF7}" type="presParOf" srcId="{5A0610AF-2A89-400C-88F4-1B025D3587AF}" destId="{54AD4F90-799B-4002-92CD-857F0C6DE77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5044BD1-C2BB-4F74-A6EB-832D390A8968}"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D12AFB56-0D8F-4210-9B14-21180BE9B35D}">
      <dgm:prSet phldrT="[Text]"/>
      <dgm:spPr/>
      <dgm:t>
        <a:bodyPr/>
        <a:lstStyle/>
        <a:p>
          <a:r>
            <a:rPr lang="sr-Cyrl-CS" smtClean="0">
              <a:latin typeface="Times New Roman" pitchFamily="18" charset="0"/>
              <a:cs typeface="Times New Roman" pitchFamily="18" charset="0"/>
            </a:rPr>
            <a:t>ЕЗОТРОПИЈА (</a:t>
          </a:r>
          <a:r>
            <a:rPr lang="sr-Latn-CS" smtClean="0">
              <a:latin typeface="Times New Roman" pitchFamily="18" charset="0"/>
              <a:cs typeface="Times New Roman" pitchFamily="18" charset="0"/>
            </a:rPr>
            <a:t>ESOTROPIA)</a:t>
          </a:r>
          <a:endParaRPr lang="en-US"/>
        </a:p>
      </dgm:t>
    </dgm:pt>
    <dgm:pt modelId="{FF69C328-3F6D-4461-8D4B-32D0367835A3}" type="parTrans" cxnId="{99D20767-7E5E-46EA-B9C4-AFFDDF7D1484}">
      <dgm:prSet/>
      <dgm:spPr/>
      <dgm:t>
        <a:bodyPr/>
        <a:lstStyle/>
        <a:p>
          <a:endParaRPr lang="en-US"/>
        </a:p>
      </dgm:t>
    </dgm:pt>
    <dgm:pt modelId="{6DB2FAB5-EF98-4632-BAA5-E2F18D44C76B}" type="sibTrans" cxnId="{99D20767-7E5E-46EA-B9C4-AFFDDF7D1484}">
      <dgm:prSet/>
      <dgm:spPr/>
      <dgm:t>
        <a:bodyPr/>
        <a:lstStyle/>
        <a:p>
          <a:endParaRPr lang="en-US"/>
        </a:p>
      </dgm:t>
    </dgm:pt>
    <dgm:pt modelId="{8D0A0F95-0B86-4E49-ABA5-F110DAF06B66}">
      <dgm:prSet phldrT="[Text]" custT="1"/>
      <dgm:spPr/>
      <dgm:t>
        <a:bodyPr/>
        <a:lstStyle/>
        <a:p>
          <a:r>
            <a:rPr lang="sr-Cyrl-CS" sz="1800" smtClean="0">
              <a:latin typeface="Times New Roman" pitchFamily="18" charset="0"/>
              <a:cs typeface="Times New Roman" pitchFamily="18" charset="0"/>
            </a:rPr>
            <a:t>Девијација видних осовина пут унутра</a:t>
          </a:r>
          <a:endParaRPr lang="en-US" sz="1800">
            <a:latin typeface="Times New Roman" pitchFamily="18" charset="0"/>
            <a:cs typeface="Times New Roman" pitchFamily="18" charset="0"/>
          </a:endParaRPr>
        </a:p>
      </dgm:t>
    </dgm:pt>
    <dgm:pt modelId="{991D47FF-1E8C-44F3-905C-7D36F017E339}" type="parTrans" cxnId="{5598C6F7-3943-4DF3-AB75-B9CA8DA696DB}">
      <dgm:prSet/>
      <dgm:spPr/>
      <dgm:t>
        <a:bodyPr/>
        <a:lstStyle/>
        <a:p>
          <a:endParaRPr lang="en-US"/>
        </a:p>
      </dgm:t>
    </dgm:pt>
    <dgm:pt modelId="{04621DE7-7670-416C-A850-0574467A03CB}" type="sibTrans" cxnId="{5598C6F7-3943-4DF3-AB75-B9CA8DA696DB}">
      <dgm:prSet/>
      <dgm:spPr/>
      <dgm:t>
        <a:bodyPr/>
        <a:lstStyle/>
        <a:p>
          <a:endParaRPr lang="en-US"/>
        </a:p>
      </dgm:t>
    </dgm:pt>
    <dgm:pt modelId="{D46B014B-1928-4D6D-ABD1-4AF27F2777BB}">
      <dgm:prSet phldrT="[Text]" custT="1"/>
      <dgm:spPr/>
      <dgm:t>
        <a:bodyPr/>
        <a:lstStyle/>
        <a:p>
          <a:r>
            <a:rPr lang="sr-Cyrl-CS" sz="1800" smtClean="0">
              <a:latin typeface="Times New Roman" pitchFamily="18" charset="0"/>
              <a:cs typeface="Times New Roman" pitchFamily="18" charset="0"/>
            </a:rPr>
            <a:t>Најчешћа форма разрокости</a:t>
          </a:r>
          <a:endParaRPr lang="en-US" sz="1800">
            <a:latin typeface="Times New Roman" pitchFamily="18" charset="0"/>
            <a:cs typeface="Times New Roman" pitchFamily="18" charset="0"/>
          </a:endParaRPr>
        </a:p>
      </dgm:t>
    </dgm:pt>
    <dgm:pt modelId="{92D088D8-6751-429B-A5CE-AE52FB2C16D5}" type="parTrans" cxnId="{9F4B1F4C-EAB8-4476-9BF2-7434400D2929}">
      <dgm:prSet/>
      <dgm:spPr/>
      <dgm:t>
        <a:bodyPr/>
        <a:lstStyle/>
        <a:p>
          <a:endParaRPr lang="en-US"/>
        </a:p>
      </dgm:t>
    </dgm:pt>
    <dgm:pt modelId="{51CF4E11-4397-49B4-AE96-A870DF2DF455}" type="sibTrans" cxnId="{9F4B1F4C-EAB8-4476-9BF2-7434400D2929}">
      <dgm:prSet/>
      <dgm:spPr/>
      <dgm:t>
        <a:bodyPr/>
        <a:lstStyle/>
        <a:p>
          <a:endParaRPr lang="en-US"/>
        </a:p>
      </dgm:t>
    </dgm:pt>
    <dgm:pt modelId="{B770B67B-9E79-4ACC-82BF-A30BAFC7E558}" type="pres">
      <dgm:prSet presAssocID="{D5044BD1-C2BB-4F74-A6EB-832D390A8968}" presName="Name0" presStyleCnt="0">
        <dgm:presLayoutVars>
          <dgm:dir/>
          <dgm:animLvl val="lvl"/>
          <dgm:resizeHandles val="exact"/>
        </dgm:presLayoutVars>
      </dgm:prSet>
      <dgm:spPr/>
      <dgm:t>
        <a:bodyPr/>
        <a:lstStyle/>
        <a:p>
          <a:endParaRPr lang="en-US"/>
        </a:p>
      </dgm:t>
    </dgm:pt>
    <dgm:pt modelId="{153E9734-9F97-4923-B2D1-7C1AF2A2593E}" type="pres">
      <dgm:prSet presAssocID="{D12AFB56-0D8F-4210-9B14-21180BE9B35D}" presName="linNode" presStyleCnt="0"/>
      <dgm:spPr/>
    </dgm:pt>
    <dgm:pt modelId="{3A9183CB-2781-4D3C-9C11-00F0E67F9F4C}" type="pres">
      <dgm:prSet presAssocID="{D12AFB56-0D8F-4210-9B14-21180BE9B35D}" presName="parentText" presStyleLbl="node1" presStyleIdx="0" presStyleCnt="1">
        <dgm:presLayoutVars>
          <dgm:chMax val="1"/>
          <dgm:bulletEnabled val="1"/>
        </dgm:presLayoutVars>
      </dgm:prSet>
      <dgm:spPr/>
      <dgm:t>
        <a:bodyPr/>
        <a:lstStyle/>
        <a:p>
          <a:endParaRPr lang="en-US"/>
        </a:p>
      </dgm:t>
    </dgm:pt>
    <dgm:pt modelId="{BFB88262-26E8-41A5-AE6B-7FD3FCFA1521}" type="pres">
      <dgm:prSet presAssocID="{D12AFB56-0D8F-4210-9B14-21180BE9B35D}" presName="descendantText" presStyleLbl="alignAccFollowNode1" presStyleIdx="0" presStyleCnt="1">
        <dgm:presLayoutVars>
          <dgm:bulletEnabled val="1"/>
        </dgm:presLayoutVars>
      </dgm:prSet>
      <dgm:spPr/>
      <dgm:t>
        <a:bodyPr/>
        <a:lstStyle/>
        <a:p>
          <a:endParaRPr lang="en-US"/>
        </a:p>
      </dgm:t>
    </dgm:pt>
  </dgm:ptLst>
  <dgm:cxnLst>
    <dgm:cxn modelId="{5598C6F7-3943-4DF3-AB75-B9CA8DA696DB}" srcId="{D12AFB56-0D8F-4210-9B14-21180BE9B35D}" destId="{8D0A0F95-0B86-4E49-ABA5-F110DAF06B66}" srcOrd="0" destOrd="0" parTransId="{991D47FF-1E8C-44F3-905C-7D36F017E339}" sibTransId="{04621DE7-7670-416C-A850-0574467A03CB}"/>
    <dgm:cxn modelId="{67C54036-7FDD-47EB-8AAA-9A38BEE9940A}" type="presOf" srcId="{D12AFB56-0D8F-4210-9B14-21180BE9B35D}" destId="{3A9183CB-2781-4D3C-9C11-00F0E67F9F4C}" srcOrd="0" destOrd="0" presId="urn:microsoft.com/office/officeart/2005/8/layout/vList5"/>
    <dgm:cxn modelId="{CDC1B087-F167-445E-9B75-D3E855737F1A}" type="presOf" srcId="{D5044BD1-C2BB-4F74-A6EB-832D390A8968}" destId="{B770B67B-9E79-4ACC-82BF-A30BAFC7E558}" srcOrd="0" destOrd="0" presId="urn:microsoft.com/office/officeart/2005/8/layout/vList5"/>
    <dgm:cxn modelId="{1C584F94-75C0-4192-886A-AEA1946CF642}" type="presOf" srcId="{D46B014B-1928-4D6D-ABD1-4AF27F2777BB}" destId="{BFB88262-26E8-41A5-AE6B-7FD3FCFA1521}" srcOrd="0" destOrd="1" presId="urn:microsoft.com/office/officeart/2005/8/layout/vList5"/>
    <dgm:cxn modelId="{99D20767-7E5E-46EA-B9C4-AFFDDF7D1484}" srcId="{D5044BD1-C2BB-4F74-A6EB-832D390A8968}" destId="{D12AFB56-0D8F-4210-9B14-21180BE9B35D}" srcOrd="0" destOrd="0" parTransId="{FF69C328-3F6D-4461-8D4B-32D0367835A3}" sibTransId="{6DB2FAB5-EF98-4632-BAA5-E2F18D44C76B}"/>
    <dgm:cxn modelId="{9F4B1F4C-EAB8-4476-9BF2-7434400D2929}" srcId="{D12AFB56-0D8F-4210-9B14-21180BE9B35D}" destId="{D46B014B-1928-4D6D-ABD1-4AF27F2777BB}" srcOrd="1" destOrd="0" parTransId="{92D088D8-6751-429B-A5CE-AE52FB2C16D5}" sibTransId="{51CF4E11-4397-49B4-AE96-A870DF2DF455}"/>
    <dgm:cxn modelId="{FE479578-AB7F-47F4-BD56-6A5870D58CA9}" type="presOf" srcId="{8D0A0F95-0B86-4E49-ABA5-F110DAF06B66}" destId="{BFB88262-26E8-41A5-AE6B-7FD3FCFA1521}" srcOrd="0" destOrd="0" presId="urn:microsoft.com/office/officeart/2005/8/layout/vList5"/>
    <dgm:cxn modelId="{D7C8480C-0851-4E59-B49F-6838CD378AA0}" type="presParOf" srcId="{B770B67B-9E79-4ACC-82BF-A30BAFC7E558}" destId="{153E9734-9F97-4923-B2D1-7C1AF2A2593E}" srcOrd="0" destOrd="0" presId="urn:microsoft.com/office/officeart/2005/8/layout/vList5"/>
    <dgm:cxn modelId="{8D18BA68-54E7-4EA6-9F4C-D1CC70B7193A}" type="presParOf" srcId="{153E9734-9F97-4923-B2D1-7C1AF2A2593E}" destId="{3A9183CB-2781-4D3C-9C11-00F0E67F9F4C}" srcOrd="0" destOrd="0" presId="urn:microsoft.com/office/officeart/2005/8/layout/vList5"/>
    <dgm:cxn modelId="{4B775423-7B61-4744-B4D1-8CD7FDDC0222}" type="presParOf" srcId="{153E9734-9F97-4923-B2D1-7C1AF2A2593E}" destId="{BFB88262-26E8-41A5-AE6B-7FD3FCFA152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332922D-5B37-4DFE-BBDF-0F118C6F08C9}"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DD12525-8A17-494C-AF3F-5FEB967898A7}">
      <dgm:prSet phldrT="[Text]" custT="1"/>
      <dgm:spPr/>
      <dgm:t>
        <a:bodyPr/>
        <a:lstStyle/>
        <a:p>
          <a:r>
            <a:rPr lang="sr-Cyrl-CS" sz="1400" smtClean="0">
              <a:latin typeface="Times New Roman" pitchFamily="18" charset="0"/>
              <a:cs typeface="Times New Roman" pitchFamily="18" charset="0"/>
            </a:rPr>
            <a:t>АКОМОДАТИВНА ЕЗОТРОПИЈА</a:t>
          </a:r>
          <a:endParaRPr lang="en-US" sz="1400">
            <a:latin typeface="Times New Roman" pitchFamily="18" charset="0"/>
            <a:cs typeface="Times New Roman" pitchFamily="18" charset="0"/>
          </a:endParaRPr>
        </a:p>
      </dgm:t>
    </dgm:pt>
    <dgm:pt modelId="{2647856F-63DC-4F6B-A97E-46D5BECD9679}" type="parTrans" cxnId="{D4FDBE9D-09C8-4904-AB38-60A3A3C1D93D}">
      <dgm:prSet/>
      <dgm:spPr/>
      <dgm:t>
        <a:bodyPr/>
        <a:lstStyle/>
        <a:p>
          <a:endParaRPr lang="en-US"/>
        </a:p>
      </dgm:t>
    </dgm:pt>
    <dgm:pt modelId="{D2F4F246-F4E3-4C0E-A78F-C708D442C4B6}" type="sibTrans" cxnId="{D4FDBE9D-09C8-4904-AB38-60A3A3C1D93D}">
      <dgm:prSet/>
      <dgm:spPr/>
      <dgm:t>
        <a:bodyPr/>
        <a:lstStyle/>
        <a:p>
          <a:endParaRPr lang="en-US"/>
        </a:p>
      </dgm:t>
    </dgm:pt>
    <dgm:pt modelId="{56E1D707-2B5C-4DB5-89C3-47CCC9A54FC9}">
      <dgm:prSet phldrT="[Text]" custT="1"/>
      <dgm:spPr/>
      <dgm:t>
        <a:bodyPr/>
        <a:lstStyle/>
        <a:p>
          <a:r>
            <a:rPr lang="sr-Cyrl-CS" sz="1800" smtClean="0">
              <a:latin typeface="Times New Roman" pitchFamily="18" charset="0"/>
              <a:cs typeface="Times New Roman" pitchFamily="18" charset="0"/>
            </a:rPr>
            <a:t>Хиперметропија : Физиолошки рефлекс акомодације удружен са појачаном конвергенцијом</a:t>
          </a:r>
          <a:endParaRPr lang="en-US" sz="1800">
            <a:latin typeface="Times New Roman" pitchFamily="18" charset="0"/>
            <a:cs typeface="Times New Roman" pitchFamily="18" charset="0"/>
          </a:endParaRPr>
        </a:p>
      </dgm:t>
    </dgm:pt>
    <dgm:pt modelId="{254520F3-EBE2-4217-91A1-10027E19B886}" type="parTrans" cxnId="{ED956888-90DD-43AF-9979-D7263647DF49}">
      <dgm:prSet/>
      <dgm:spPr/>
      <dgm:t>
        <a:bodyPr/>
        <a:lstStyle/>
        <a:p>
          <a:endParaRPr lang="en-US"/>
        </a:p>
      </dgm:t>
    </dgm:pt>
    <dgm:pt modelId="{2D978B1D-08B4-4148-A1C0-51CCE63BCDF2}" type="sibTrans" cxnId="{ED956888-90DD-43AF-9979-D7263647DF49}">
      <dgm:prSet/>
      <dgm:spPr/>
      <dgm:t>
        <a:bodyPr/>
        <a:lstStyle/>
        <a:p>
          <a:endParaRPr lang="en-US"/>
        </a:p>
      </dgm:t>
    </dgm:pt>
    <dgm:pt modelId="{52B5DF98-6D29-4454-8F3D-0D0532C9301C}">
      <dgm:prSet phldrT="[Text]" custT="1"/>
      <dgm:spPr/>
      <dgm:t>
        <a:bodyPr/>
        <a:lstStyle/>
        <a:p>
          <a:r>
            <a:rPr lang="sr-Cyrl-CS" sz="1400" dirty="0" smtClean="0">
              <a:latin typeface="Times New Roman" pitchFamily="18" charset="0"/>
              <a:cs typeface="Times New Roman" pitchFamily="18" charset="0"/>
            </a:rPr>
            <a:t>НЕАКОМОДАТИВНА ЕЗОТРОПИЈА</a:t>
          </a:r>
          <a:endParaRPr lang="en-US" sz="1400" dirty="0">
            <a:latin typeface="Times New Roman" pitchFamily="18" charset="0"/>
            <a:cs typeface="Times New Roman" pitchFamily="18" charset="0"/>
          </a:endParaRPr>
        </a:p>
      </dgm:t>
    </dgm:pt>
    <dgm:pt modelId="{04A0FCEA-6AEA-4855-821F-2BBC007C5DF5}" type="parTrans" cxnId="{FA86F190-29A0-4021-964C-2EB2C4F6AD49}">
      <dgm:prSet/>
      <dgm:spPr/>
      <dgm:t>
        <a:bodyPr/>
        <a:lstStyle/>
        <a:p>
          <a:endParaRPr lang="en-US"/>
        </a:p>
      </dgm:t>
    </dgm:pt>
    <dgm:pt modelId="{7EA0B6C1-937B-4758-8B3F-46CAC72D41B1}" type="sibTrans" cxnId="{FA86F190-29A0-4021-964C-2EB2C4F6AD49}">
      <dgm:prSet/>
      <dgm:spPr/>
      <dgm:t>
        <a:bodyPr/>
        <a:lstStyle/>
        <a:p>
          <a:endParaRPr lang="en-US"/>
        </a:p>
      </dgm:t>
    </dgm:pt>
    <dgm:pt modelId="{B1EFFBD5-A4C3-4E6D-AA91-95FBDBD5B83A}">
      <dgm:prSet phldrT="[Text]" custT="1"/>
      <dgm:spPr/>
      <dgm:t>
        <a:bodyPr/>
        <a:lstStyle/>
        <a:p>
          <a:pPr algn="ctr"/>
          <a:r>
            <a:rPr lang="sr-Cyrl-CS" sz="1400" b="1" i="1" u="sng" smtClean="0">
              <a:latin typeface="Times New Roman" pitchFamily="18" charset="0"/>
              <a:cs typeface="Times New Roman" pitchFamily="18" charset="0"/>
            </a:rPr>
            <a:t>ИНФАНТИЛНА ЕЗОТРОПИЈА</a:t>
          </a:r>
          <a:endParaRPr lang="en-US" sz="1400" b="1" i="1" u="sng" dirty="0">
            <a:latin typeface="Times New Roman" pitchFamily="18" charset="0"/>
            <a:cs typeface="Times New Roman" pitchFamily="18" charset="0"/>
          </a:endParaRPr>
        </a:p>
      </dgm:t>
    </dgm:pt>
    <dgm:pt modelId="{3286B433-3C36-46B8-BD4A-3CB1CAEB9C26}" type="parTrans" cxnId="{75353B72-D855-4F42-8309-B3D43ACFB846}">
      <dgm:prSet/>
      <dgm:spPr/>
      <dgm:t>
        <a:bodyPr/>
        <a:lstStyle/>
        <a:p>
          <a:endParaRPr lang="en-US"/>
        </a:p>
      </dgm:t>
    </dgm:pt>
    <dgm:pt modelId="{86F409F1-4C5D-4BAF-9141-1C8E3803EC41}" type="sibTrans" cxnId="{75353B72-D855-4F42-8309-B3D43ACFB846}">
      <dgm:prSet/>
      <dgm:spPr/>
      <dgm:t>
        <a:bodyPr/>
        <a:lstStyle/>
        <a:p>
          <a:endParaRPr lang="en-US"/>
        </a:p>
      </dgm:t>
    </dgm:pt>
    <dgm:pt modelId="{E865C9F2-A50B-4B3C-AF7F-4D9608307906}">
      <dgm:prSet phldrT="[Text]" custT="1"/>
      <dgm:spPr/>
      <dgm:t>
        <a:bodyPr/>
        <a:lstStyle/>
        <a:p>
          <a:pPr algn="ctr"/>
          <a:r>
            <a:rPr lang="sr-Cyrl-CS" sz="1400" b="1" i="1" u="sng" smtClean="0">
              <a:latin typeface="Times New Roman" pitchFamily="18" charset="0"/>
              <a:cs typeface="Times New Roman" pitchFamily="18" charset="0"/>
            </a:rPr>
            <a:t>СТЕЧЕНА  НЕАКОМОДАТИВНА ЕЗОТРОПИЈА</a:t>
          </a:r>
          <a:endParaRPr lang="en-US" sz="1400" b="1" i="1" u="sng">
            <a:latin typeface="Times New Roman" pitchFamily="18" charset="0"/>
            <a:cs typeface="Times New Roman" pitchFamily="18" charset="0"/>
          </a:endParaRPr>
        </a:p>
      </dgm:t>
    </dgm:pt>
    <dgm:pt modelId="{BE5B57E7-2FA8-439A-A2B4-D0355615FDB7}" type="parTrans" cxnId="{FAB78336-2F6D-42B2-B7A1-109C565BC0BA}">
      <dgm:prSet/>
      <dgm:spPr/>
      <dgm:t>
        <a:bodyPr/>
        <a:lstStyle/>
        <a:p>
          <a:endParaRPr lang="en-US"/>
        </a:p>
      </dgm:t>
    </dgm:pt>
    <dgm:pt modelId="{95321EAF-9269-4FE0-B318-2786287C7396}" type="sibTrans" cxnId="{FAB78336-2F6D-42B2-B7A1-109C565BC0BA}">
      <dgm:prSet/>
      <dgm:spPr/>
      <dgm:t>
        <a:bodyPr/>
        <a:lstStyle/>
        <a:p>
          <a:endParaRPr lang="en-US"/>
        </a:p>
      </dgm:t>
    </dgm:pt>
    <dgm:pt modelId="{E2EF141A-97AA-49DE-8F13-850410419DB7}">
      <dgm:prSet phldrT="[Text]" custT="1"/>
      <dgm:spPr/>
      <dgm:t>
        <a:bodyPr/>
        <a:lstStyle/>
        <a:p>
          <a:r>
            <a:rPr lang="sr-Cyrl-CS" sz="1400" smtClean="0">
              <a:latin typeface="Times New Roman" pitchFamily="18" charset="0"/>
              <a:cs typeface="Times New Roman" pitchFamily="18" charset="0"/>
            </a:rPr>
            <a:t>ПАРЦИЈАЛНО АКОМОДАТИВНА ЕЗОТРОПИЈА</a:t>
          </a:r>
          <a:endParaRPr lang="en-US" sz="1400">
            <a:latin typeface="Times New Roman" pitchFamily="18" charset="0"/>
            <a:cs typeface="Times New Roman" pitchFamily="18" charset="0"/>
          </a:endParaRPr>
        </a:p>
      </dgm:t>
    </dgm:pt>
    <dgm:pt modelId="{2BAD8651-645B-4B39-8A42-2DEAC88A9EC9}" type="parTrans" cxnId="{82CB90A6-639C-4743-8227-B4FB20A7FC33}">
      <dgm:prSet/>
      <dgm:spPr/>
      <dgm:t>
        <a:bodyPr/>
        <a:lstStyle/>
        <a:p>
          <a:endParaRPr lang="en-US"/>
        </a:p>
      </dgm:t>
    </dgm:pt>
    <dgm:pt modelId="{89BE0135-4257-4C5F-ACBE-4DA3194150D7}" type="sibTrans" cxnId="{82CB90A6-639C-4743-8227-B4FB20A7FC33}">
      <dgm:prSet/>
      <dgm:spPr/>
      <dgm:t>
        <a:bodyPr/>
        <a:lstStyle/>
        <a:p>
          <a:endParaRPr lang="en-US"/>
        </a:p>
      </dgm:t>
    </dgm:pt>
    <dgm:pt modelId="{2A981CEB-709C-4D33-BE45-29A6A58CE46E}">
      <dgm:prSet phldrT="[Text]" custT="1"/>
      <dgm:spPr/>
      <dgm:t>
        <a:bodyPr/>
        <a:lstStyle/>
        <a:p>
          <a:r>
            <a:rPr lang="sr-Cyrl-CS" sz="1800" dirty="0" smtClean="0">
              <a:latin typeface="Times New Roman" pitchFamily="18" charset="0"/>
              <a:cs typeface="Times New Roman" pitchFamily="18" charset="0"/>
            </a:rPr>
            <a:t>И поред прецизно прописаних наочара постоји скретање ока пут унутра тј. не долази до потпуне корекције девијације и  то захтева додатно хируршко лечење</a:t>
          </a:r>
          <a:endParaRPr lang="en-US" sz="1800" dirty="0">
            <a:latin typeface="Times New Roman" pitchFamily="18" charset="0"/>
            <a:cs typeface="Times New Roman" pitchFamily="18" charset="0"/>
          </a:endParaRPr>
        </a:p>
      </dgm:t>
    </dgm:pt>
    <dgm:pt modelId="{B5FD2E4D-8640-452A-9F01-B58F20E58FB0}" type="parTrans" cxnId="{DC716A1F-F3CA-4CF2-827C-0015CD5C9707}">
      <dgm:prSet/>
      <dgm:spPr/>
      <dgm:t>
        <a:bodyPr/>
        <a:lstStyle/>
        <a:p>
          <a:endParaRPr lang="en-US"/>
        </a:p>
      </dgm:t>
    </dgm:pt>
    <dgm:pt modelId="{C98E5903-2955-4F3D-BE68-1903E0BDF0EE}" type="sibTrans" cxnId="{DC716A1F-F3CA-4CF2-827C-0015CD5C9707}">
      <dgm:prSet/>
      <dgm:spPr/>
      <dgm:t>
        <a:bodyPr/>
        <a:lstStyle/>
        <a:p>
          <a:endParaRPr lang="en-US"/>
        </a:p>
      </dgm:t>
    </dgm:pt>
    <dgm:pt modelId="{E8841F70-1AF3-422B-BF8F-015F096B9B12}">
      <dgm:prSet phldrT="[Text]" custT="1"/>
      <dgm:spPr/>
      <dgm:t>
        <a:bodyPr/>
        <a:lstStyle/>
        <a:p>
          <a:r>
            <a:rPr lang="sr-Cyrl-CS" sz="1800" dirty="0" smtClean="0">
              <a:latin typeface="Times New Roman" pitchFamily="18" charset="0"/>
              <a:cs typeface="Times New Roman" pitchFamily="18" charset="0"/>
            </a:rPr>
            <a:t>узраст: 2-3 година (када се развија рефлекс акомодације)</a:t>
          </a:r>
          <a:endParaRPr lang="en-US" sz="1800" dirty="0">
            <a:latin typeface="Times New Roman" pitchFamily="18" charset="0"/>
            <a:cs typeface="Times New Roman" pitchFamily="18" charset="0"/>
          </a:endParaRPr>
        </a:p>
      </dgm:t>
    </dgm:pt>
    <dgm:pt modelId="{37E29741-59F9-443E-BAE0-62A53B28173E}" type="parTrans" cxnId="{15E55CBD-1E17-4F49-A77B-32CD78178CF3}">
      <dgm:prSet/>
      <dgm:spPr/>
      <dgm:t>
        <a:bodyPr/>
        <a:lstStyle/>
        <a:p>
          <a:endParaRPr lang="en-US"/>
        </a:p>
      </dgm:t>
    </dgm:pt>
    <dgm:pt modelId="{E8C077E2-C9F2-4480-9D02-4ACC7B48CEF9}" type="sibTrans" cxnId="{15E55CBD-1E17-4F49-A77B-32CD78178CF3}">
      <dgm:prSet/>
      <dgm:spPr/>
      <dgm:t>
        <a:bodyPr/>
        <a:lstStyle/>
        <a:p>
          <a:endParaRPr lang="en-US"/>
        </a:p>
      </dgm:t>
    </dgm:pt>
    <dgm:pt modelId="{E291BCE5-0009-4030-A487-6BA896D94FBA}">
      <dgm:prSet phldrT="[Text]" custT="1"/>
      <dgm:spPr/>
      <dgm:t>
        <a:bodyPr/>
        <a:lstStyle/>
        <a:p>
          <a:r>
            <a:rPr lang="sr-Cyrl-CS" sz="1800" smtClean="0">
              <a:latin typeface="Times New Roman" pitchFamily="18" charset="0"/>
              <a:cs typeface="Times New Roman" pitchFamily="18" charset="0"/>
            </a:rPr>
            <a:t>Третман: наочари тј. пуна скијаскопска вредност</a:t>
          </a:r>
          <a:endParaRPr lang="en-US" sz="1800">
            <a:latin typeface="Times New Roman" pitchFamily="18" charset="0"/>
            <a:cs typeface="Times New Roman" pitchFamily="18" charset="0"/>
          </a:endParaRPr>
        </a:p>
      </dgm:t>
    </dgm:pt>
    <dgm:pt modelId="{82B503F6-6D3D-46D4-9FC2-4D9CD37025C8}" type="parTrans" cxnId="{0C152A35-605E-45C3-94A3-C911AF4BE8B9}">
      <dgm:prSet/>
      <dgm:spPr/>
      <dgm:t>
        <a:bodyPr/>
        <a:lstStyle/>
        <a:p>
          <a:endParaRPr lang="en-US"/>
        </a:p>
      </dgm:t>
    </dgm:pt>
    <dgm:pt modelId="{00A89523-775A-4295-A157-C0D9A7E63105}" type="sibTrans" cxnId="{0C152A35-605E-45C3-94A3-C911AF4BE8B9}">
      <dgm:prSet/>
      <dgm:spPr/>
      <dgm:t>
        <a:bodyPr/>
        <a:lstStyle/>
        <a:p>
          <a:endParaRPr lang="en-US"/>
        </a:p>
      </dgm:t>
    </dgm:pt>
    <dgm:pt modelId="{531909A1-F323-4419-9035-6BB03ABE194F}">
      <dgm:prSet phldrT="[Text]" custT="1"/>
      <dgm:spPr/>
      <dgm:t>
        <a:bodyPr/>
        <a:lstStyle/>
        <a:p>
          <a:pPr algn="l"/>
          <a:r>
            <a:rPr lang="sr-Cyrl-CS" sz="1600" dirty="0" smtClean="0">
              <a:latin typeface="Times New Roman" pitchFamily="18" charset="0"/>
              <a:cs typeface="Times New Roman" pitchFamily="18" charset="0"/>
            </a:rPr>
            <a:t>Поремећај на нивоу супрануклеарних путева за конвергенцију и дивергенцију и њихових веза са </a:t>
          </a:r>
          <a:r>
            <a:rPr lang="sr-Latn-CS" sz="1600" dirty="0" smtClean="0">
              <a:latin typeface="Times New Roman" pitchFamily="18" charset="0"/>
              <a:cs typeface="Times New Roman" pitchFamily="18" charset="0"/>
            </a:rPr>
            <a:t>fasciculus longitudinalis med.</a:t>
          </a:r>
          <a:endParaRPr lang="en-US" sz="1600" dirty="0">
            <a:latin typeface="Times New Roman" pitchFamily="18" charset="0"/>
            <a:cs typeface="Times New Roman" pitchFamily="18" charset="0"/>
          </a:endParaRPr>
        </a:p>
      </dgm:t>
    </dgm:pt>
    <dgm:pt modelId="{39FBE11A-5518-427C-A26B-25404642A484}" type="parTrans" cxnId="{051EA168-79F8-4648-8BB6-64D860A13B21}">
      <dgm:prSet/>
      <dgm:spPr/>
      <dgm:t>
        <a:bodyPr/>
        <a:lstStyle/>
        <a:p>
          <a:endParaRPr lang="en-US"/>
        </a:p>
      </dgm:t>
    </dgm:pt>
    <dgm:pt modelId="{9B07732F-D7F7-49B5-A9E6-3147184E33D4}" type="sibTrans" cxnId="{051EA168-79F8-4648-8BB6-64D860A13B21}">
      <dgm:prSet/>
      <dgm:spPr/>
      <dgm:t>
        <a:bodyPr/>
        <a:lstStyle/>
        <a:p>
          <a:endParaRPr lang="en-US"/>
        </a:p>
      </dgm:t>
    </dgm:pt>
    <dgm:pt modelId="{17B2ED59-BE46-4790-BF7C-B4A55E271CF1}">
      <dgm:prSet phldrT="[Text]" custT="1"/>
      <dgm:spPr/>
      <dgm:t>
        <a:bodyPr/>
        <a:lstStyle/>
        <a:p>
          <a:pPr algn="l"/>
          <a:r>
            <a:rPr lang="sr-Cyrl-CS" sz="1600" smtClean="0">
              <a:latin typeface="Times New Roman" pitchFamily="18" charset="0"/>
              <a:cs typeface="Times New Roman" pitchFamily="18" charset="0"/>
            </a:rPr>
            <a:t>Могућа вертикална девијација после 18-ог месеца</a:t>
          </a:r>
          <a:endParaRPr lang="en-US" sz="1600">
            <a:latin typeface="Times New Roman" pitchFamily="18" charset="0"/>
            <a:cs typeface="Times New Roman" pitchFamily="18" charset="0"/>
          </a:endParaRPr>
        </a:p>
      </dgm:t>
    </dgm:pt>
    <dgm:pt modelId="{DB7165C4-7239-41B9-87A1-0F1E2A782F7B}" type="parTrans" cxnId="{0F861C40-23CF-4A7E-8C5A-B988110521FA}">
      <dgm:prSet/>
      <dgm:spPr/>
      <dgm:t>
        <a:bodyPr/>
        <a:lstStyle/>
        <a:p>
          <a:endParaRPr lang="en-US"/>
        </a:p>
      </dgm:t>
    </dgm:pt>
    <dgm:pt modelId="{22A43A72-582D-481C-8F2B-531E587BFAB4}" type="sibTrans" cxnId="{0F861C40-23CF-4A7E-8C5A-B988110521FA}">
      <dgm:prSet/>
      <dgm:spPr/>
      <dgm:t>
        <a:bodyPr/>
        <a:lstStyle/>
        <a:p>
          <a:endParaRPr lang="en-US"/>
        </a:p>
      </dgm:t>
    </dgm:pt>
    <dgm:pt modelId="{7892AF6B-2CA7-4B74-B2D8-830200BD5447}">
      <dgm:prSet phldrT="[Text]" custT="1"/>
      <dgm:spPr/>
      <dgm:t>
        <a:bodyPr/>
        <a:lstStyle/>
        <a:p>
          <a:pPr algn="l"/>
          <a:r>
            <a:rPr lang="sr-Cyrl-CS" sz="1600" smtClean="0">
              <a:latin typeface="Times New Roman" pitchFamily="18" charset="0"/>
              <a:cs typeface="Times New Roman" pitchFamily="18" charset="0"/>
            </a:rPr>
            <a:t>Лечење амблиопије + хируршки третман</a:t>
          </a:r>
          <a:endParaRPr lang="en-US" sz="1600">
            <a:latin typeface="Times New Roman" pitchFamily="18" charset="0"/>
            <a:cs typeface="Times New Roman" pitchFamily="18" charset="0"/>
          </a:endParaRPr>
        </a:p>
      </dgm:t>
    </dgm:pt>
    <dgm:pt modelId="{48028E4C-7C1B-4240-BE73-057CFCD28492}" type="parTrans" cxnId="{FFCD54FD-2E35-4E1E-9A9F-E8265FD7D5E3}">
      <dgm:prSet/>
      <dgm:spPr/>
      <dgm:t>
        <a:bodyPr/>
        <a:lstStyle/>
        <a:p>
          <a:endParaRPr lang="en-US"/>
        </a:p>
      </dgm:t>
    </dgm:pt>
    <dgm:pt modelId="{F0EFD002-5EE3-4BF8-85D2-51FDC4339B82}" type="sibTrans" cxnId="{FFCD54FD-2E35-4E1E-9A9F-E8265FD7D5E3}">
      <dgm:prSet/>
      <dgm:spPr/>
      <dgm:t>
        <a:bodyPr/>
        <a:lstStyle/>
        <a:p>
          <a:endParaRPr lang="en-US"/>
        </a:p>
      </dgm:t>
    </dgm:pt>
    <dgm:pt modelId="{BF3960B6-4F49-41BC-80FD-4F4EEB035E25}">
      <dgm:prSet phldrT="[Text]" custT="1"/>
      <dgm:spPr/>
      <dgm:t>
        <a:bodyPr/>
        <a:lstStyle/>
        <a:p>
          <a:pPr algn="l"/>
          <a:r>
            <a:rPr lang="sr-Cyrl-CS" sz="1600" smtClean="0">
              <a:latin typeface="Times New Roman" pitchFamily="18" charset="0"/>
              <a:cs typeface="Times New Roman" pitchFamily="18" charset="0"/>
            </a:rPr>
            <a:t>Настаје после 2-ге године</a:t>
          </a:r>
          <a:endParaRPr lang="en-US" sz="1600">
            <a:latin typeface="Times New Roman" pitchFamily="18" charset="0"/>
            <a:cs typeface="Times New Roman" pitchFamily="18" charset="0"/>
          </a:endParaRPr>
        </a:p>
      </dgm:t>
    </dgm:pt>
    <dgm:pt modelId="{B6CC821D-52FA-4175-A17F-1513312DD6C5}" type="parTrans" cxnId="{D524CD3A-04DC-48B4-825B-2104E7F80ED2}">
      <dgm:prSet/>
      <dgm:spPr/>
      <dgm:t>
        <a:bodyPr/>
        <a:lstStyle/>
        <a:p>
          <a:endParaRPr lang="en-US"/>
        </a:p>
      </dgm:t>
    </dgm:pt>
    <dgm:pt modelId="{C6AE7F2A-BE3E-4847-B8AA-3ED25013A76B}" type="sibTrans" cxnId="{D524CD3A-04DC-48B4-825B-2104E7F80ED2}">
      <dgm:prSet/>
      <dgm:spPr/>
      <dgm:t>
        <a:bodyPr/>
        <a:lstStyle/>
        <a:p>
          <a:endParaRPr lang="en-US"/>
        </a:p>
      </dgm:t>
    </dgm:pt>
    <dgm:pt modelId="{B5A50CAC-BFA7-48B5-82AB-8A762F61CD2B}">
      <dgm:prSet phldrT="[Text]" custT="1"/>
      <dgm:spPr/>
      <dgm:t>
        <a:bodyPr/>
        <a:lstStyle/>
        <a:p>
          <a:pPr algn="l"/>
          <a:r>
            <a:rPr lang="sr-Cyrl-CS" sz="1600" dirty="0" smtClean="0">
              <a:latin typeface="Times New Roman" pitchFamily="18" charset="0"/>
              <a:cs typeface="Times New Roman" pitchFamily="18" charset="0"/>
            </a:rPr>
            <a:t>Угао разрокости мањи него код инфантилне езотропије</a:t>
          </a:r>
          <a:endParaRPr lang="en-US" sz="1600" dirty="0">
            <a:latin typeface="Times New Roman" pitchFamily="18" charset="0"/>
            <a:cs typeface="Times New Roman" pitchFamily="18" charset="0"/>
          </a:endParaRPr>
        </a:p>
      </dgm:t>
    </dgm:pt>
    <dgm:pt modelId="{04379A7C-1760-49FE-8DCE-4CCD3A1831FE}" type="parTrans" cxnId="{27DD83F1-06F6-42BA-A76E-8D8D4EC6C8C2}">
      <dgm:prSet/>
      <dgm:spPr/>
      <dgm:t>
        <a:bodyPr/>
        <a:lstStyle/>
        <a:p>
          <a:endParaRPr lang="en-US"/>
        </a:p>
      </dgm:t>
    </dgm:pt>
    <dgm:pt modelId="{BFA6EC24-B75C-4EAC-AD9D-3DBABCA8B8E1}" type="sibTrans" cxnId="{27DD83F1-06F6-42BA-A76E-8D8D4EC6C8C2}">
      <dgm:prSet/>
      <dgm:spPr/>
      <dgm:t>
        <a:bodyPr/>
        <a:lstStyle/>
        <a:p>
          <a:endParaRPr lang="en-US"/>
        </a:p>
      </dgm:t>
    </dgm:pt>
    <dgm:pt modelId="{ADC30BAF-2833-4C39-96BA-AB215B52C323}">
      <dgm:prSet phldrT="[Text]" custT="1"/>
      <dgm:spPr/>
      <dgm:t>
        <a:bodyPr/>
        <a:lstStyle/>
        <a:p>
          <a:pPr algn="l"/>
          <a:r>
            <a:rPr lang="sr-Cyrl-CS" sz="1600" dirty="0" smtClean="0">
              <a:latin typeface="Times New Roman" pitchFamily="18" charset="0"/>
              <a:cs typeface="Times New Roman" pitchFamily="18" charset="0"/>
            </a:rPr>
            <a:t>Лечење: хируршко</a:t>
          </a:r>
          <a:endParaRPr lang="en-US" sz="1600" dirty="0">
            <a:latin typeface="Times New Roman" pitchFamily="18" charset="0"/>
            <a:cs typeface="Times New Roman" pitchFamily="18" charset="0"/>
          </a:endParaRPr>
        </a:p>
      </dgm:t>
    </dgm:pt>
    <dgm:pt modelId="{3DEAE85F-2272-4096-A571-E8C7B902FBD9}" type="parTrans" cxnId="{5CBD8E3F-C470-4375-BD27-7AE2BE725F8C}">
      <dgm:prSet/>
      <dgm:spPr/>
      <dgm:t>
        <a:bodyPr/>
        <a:lstStyle/>
        <a:p>
          <a:endParaRPr lang="en-US"/>
        </a:p>
      </dgm:t>
    </dgm:pt>
    <dgm:pt modelId="{52B43DC5-E17F-4ADD-A60A-B2AA316F4796}" type="sibTrans" cxnId="{5CBD8E3F-C470-4375-BD27-7AE2BE725F8C}">
      <dgm:prSet/>
      <dgm:spPr/>
      <dgm:t>
        <a:bodyPr/>
        <a:lstStyle/>
        <a:p>
          <a:endParaRPr lang="en-US"/>
        </a:p>
      </dgm:t>
    </dgm:pt>
    <dgm:pt modelId="{F2BD0D34-D5B8-4B50-9C25-F283CAD89FB7}">
      <dgm:prSet phldrT="[Text]" custT="1"/>
      <dgm:spPr/>
      <dgm:t>
        <a:bodyPr/>
        <a:lstStyle/>
        <a:p>
          <a:pPr algn="l"/>
          <a:r>
            <a:rPr lang="sr-Cyrl-CS" sz="1600" dirty="0" smtClean="0">
              <a:latin typeface="Times New Roman" pitchFamily="18" charset="0"/>
              <a:cs typeface="Times New Roman" pitchFamily="18" charset="0"/>
            </a:rPr>
            <a:t>појава у првих 6 месеци  </a:t>
          </a:r>
          <a:endParaRPr lang="en-US" sz="1600" dirty="0">
            <a:latin typeface="Times New Roman" pitchFamily="18" charset="0"/>
            <a:cs typeface="Times New Roman" pitchFamily="18" charset="0"/>
          </a:endParaRPr>
        </a:p>
      </dgm:t>
    </dgm:pt>
    <dgm:pt modelId="{8394C763-15CB-45D6-81E2-5C4B80160D07}" type="sibTrans" cxnId="{500DA233-304A-4FDC-B8A6-FCD6767E9498}">
      <dgm:prSet/>
      <dgm:spPr/>
      <dgm:t>
        <a:bodyPr/>
        <a:lstStyle/>
        <a:p>
          <a:endParaRPr lang="en-US"/>
        </a:p>
      </dgm:t>
    </dgm:pt>
    <dgm:pt modelId="{D5246799-00EB-4C88-88BC-8C1D847138C8}" type="parTrans" cxnId="{500DA233-304A-4FDC-B8A6-FCD6767E9498}">
      <dgm:prSet/>
      <dgm:spPr/>
      <dgm:t>
        <a:bodyPr/>
        <a:lstStyle/>
        <a:p>
          <a:endParaRPr lang="en-US"/>
        </a:p>
      </dgm:t>
    </dgm:pt>
    <dgm:pt modelId="{9A047807-CF0E-4D82-B9B5-C67F6D24E27F}" type="pres">
      <dgm:prSet presAssocID="{5332922D-5B37-4DFE-BBDF-0F118C6F08C9}" presName="Name0" presStyleCnt="0">
        <dgm:presLayoutVars>
          <dgm:dir/>
          <dgm:animLvl val="lvl"/>
          <dgm:resizeHandles val="exact"/>
        </dgm:presLayoutVars>
      </dgm:prSet>
      <dgm:spPr/>
      <dgm:t>
        <a:bodyPr/>
        <a:lstStyle/>
        <a:p>
          <a:endParaRPr lang="en-US"/>
        </a:p>
      </dgm:t>
    </dgm:pt>
    <dgm:pt modelId="{60B6513A-5BD9-4665-A3E0-264F6F318779}" type="pres">
      <dgm:prSet presAssocID="{5DD12525-8A17-494C-AF3F-5FEB967898A7}" presName="linNode" presStyleCnt="0"/>
      <dgm:spPr/>
    </dgm:pt>
    <dgm:pt modelId="{971348B7-71F1-4253-9A70-FF14960B7D66}" type="pres">
      <dgm:prSet presAssocID="{5DD12525-8A17-494C-AF3F-5FEB967898A7}" presName="parentText" presStyleLbl="node1" presStyleIdx="0" presStyleCnt="3">
        <dgm:presLayoutVars>
          <dgm:chMax val="1"/>
          <dgm:bulletEnabled val="1"/>
        </dgm:presLayoutVars>
      </dgm:prSet>
      <dgm:spPr/>
      <dgm:t>
        <a:bodyPr/>
        <a:lstStyle/>
        <a:p>
          <a:endParaRPr lang="en-US"/>
        </a:p>
      </dgm:t>
    </dgm:pt>
    <dgm:pt modelId="{C9111BE2-97AD-4B29-BBFA-6983AC921461}" type="pres">
      <dgm:prSet presAssocID="{5DD12525-8A17-494C-AF3F-5FEB967898A7}" presName="descendantText" presStyleLbl="alignAccFollowNode1" presStyleIdx="0" presStyleCnt="3" custScaleX="171591">
        <dgm:presLayoutVars>
          <dgm:bulletEnabled val="1"/>
        </dgm:presLayoutVars>
      </dgm:prSet>
      <dgm:spPr/>
      <dgm:t>
        <a:bodyPr/>
        <a:lstStyle/>
        <a:p>
          <a:endParaRPr lang="en-US"/>
        </a:p>
      </dgm:t>
    </dgm:pt>
    <dgm:pt modelId="{A6E3EEEF-F0B9-43EA-B721-F3CFC2E2C173}" type="pres">
      <dgm:prSet presAssocID="{D2F4F246-F4E3-4C0E-A78F-C708D442C4B6}" presName="sp" presStyleCnt="0"/>
      <dgm:spPr/>
    </dgm:pt>
    <dgm:pt modelId="{69183156-ADAD-4AEE-AF80-DE0FEC01F342}" type="pres">
      <dgm:prSet presAssocID="{52B5DF98-6D29-4454-8F3D-0D0532C9301C}" presName="linNode" presStyleCnt="0"/>
      <dgm:spPr/>
    </dgm:pt>
    <dgm:pt modelId="{CCD51219-A5F0-40E0-8BBC-7419857A0430}" type="pres">
      <dgm:prSet presAssocID="{52B5DF98-6D29-4454-8F3D-0D0532C9301C}" presName="parentText" presStyleLbl="node1" presStyleIdx="1" presStyleCnt="3" custScaleX="112981">
        <dgm:presLayoutVars>
          <dgm:chMax val="1"/>
          <dgm:bulletEnabled val="1"/>
        </dgm:presLayoutVars>
      </dgm:prSet>
      <dgm:spPr/>
      <dgm:t>
        <a:bodyPr/>
        <a:lstStyle/>
        <a:p>
          <a:endParaRPr lang="en-US"/>
        </a:p>
      </dgm:t>
    </dgm:pt>
    <dgm:pt modelId="{6685C5EF-9CCF-4DC9-89EF-3887D6CFF51A}" type="pres">
      <dgm:prSet presAssocID="{52B5DF98-6D29-4454-8F3D-0D0532C9301C}" presName="descendantText" presStyleLbl="alignAccFollowNode1" presStyleIdx="1" presStyleCnt="3" custScaleX="188335" custScaleY="235192">
        <dgm:presLayoutVars>
          <dgm:bulletEnabled val="1"/>
        </dgm:presLayoutVars>
      </dgm:prSet>
      <dgm:spPr/>
      <dgm:t>
        <a:bodyPr/>
        <a:lstStyle/>
        <a:p>
          <a:endParaRPr lang="en-US"/>
        </a:p>
      </dgm:t>
    </dgm:pt>
    <dgm:pt modelId="{60044502-3BF1-4A6E-87FA-534731A5DD8F}" type="pres">
      <dgm:prSet presAssocID="{7EA0B6C1-937B-4758-8B3F-46CAC72D41B1}" presName="sp" presStyleCnt="0"/>
      <dgm:spPr/>
    </dgm:pt>
    <dgm:pt modelId="{D03ECC22-43BD-4F33-BE77-F5FFB9922C3A}" type="pres">
      <dgm:prSet presAssocID="{E2EF141A-97AA-49DE-8F13-850410419DB7}" presName="linNode" presStyleCnt="0"/>
      <dgm:spPr/>
    </dgm:pt>
    <dgm:pt modelId="{B6986B72-6013-4C14-8B40-40642DD2FB4A}" type="pres">
      <dgm:prSet presAssocID="{E2EF141A-97AA-49DE-8F13-850410419DB7}" presName="parentText" presStyleLbl="node1" presStyleIdx="2" presStyleCnt="3">
        <dgm:presLayoutVars>
          <dgm:chMax val="1"/>
          <dgm:bulletEnabled val="1"/>
        </dgm:presLayoutVars>
      </dgm:prSet>
      <dgm:spPr/>
      <dgm:t>
        <a:bodyPr/>
        <a:lstStyle/>
        <a:p>
          <a:endParaRPr lang="en-US"/>
        </a:p>
      </dgm:t>
    </dgm:pt>
    <dgm:pt modelId="{50B5F172-E451-43C4-BFB1-706AD233B396}" type="pres">
      <dgm:prSet presAssocID="{E2EF141A-97AA-49DE-8F13-850410419DB7}" presName="descendantText" presStyleLbl="alignAccFollowNode1" presStyleIdx="2" presStyleCnt="3" custScaleX="171591">
        <dgm:presLayoutVars>
          <dgm:bulletEnabled val="1"/>
        </dgm:presLayoutVars>
      </dgm:prSet>
      <dgm:spPr/>
      <dgm:t>
        <a:bodyPr/>
        <a:lstStyle/>
        <a:p>
          <a:endParaRPr lang="en-US"/>
        </a:p>
      </dgm:t>
    </dgm:pt>
  </dgm:ptLst>
  <dgm:cxnLst>
    <dgm:cxn modelId="{4CF8F207-C50A-4089-A350-EE83A8D2EE3F}" type="presOf" srcId="{B1EFFBD5-A4C3-4E6D-AA91-95FBDBD5B83A}" destId="{6685C5EF-9CCF-4DC9-89EF-3887D6CFF51A}" srcOrd="0" destOrd="0" presId="urn:microsoft.com/office/officeart/2005/8/layout/vList5"/>
    <dgm:cxn modelId="{75353B72-D855-4F42-8309-B3D43ACFB846}" srcId="{52B5DF98-6D29-4454-8F3D-0D0532C9301C}" destId="{B1EFFBD5-A4C3-4E6D-AA91-95FBDBD5B83A}" srcOrd="0" destOrd="0" parTransId="{3286B433-3C36-46B8-BD4A-3CB1CAEB9C26}" sibTransId="{86F409F1-4C5D-4BAF-9141-1C8E3803EC41}"/>
    <dgm:cxn modelId="{FAB78336-2F6D-42B2-B7A1-109C565BC0BA}" srcId="{52B5DF98-6D29-4454-8F3D-0D0532C9301C}" destId="{E865C9F2-A50B-4B3C-AF7F-4D9608307906}" srcOrd="5" destOrd="0" parTransId="{BE5B57E7-2FA8-439A-A2B4-D0355615FDB7}" sibTransId="{95321EAF-9269-4FE0-B318-2786287C7396}"/>
    <dgm:cxn modelId="{844A471D-ED1C-4285-BE47-B80254E10F6F}" type="presOf" srcId="{531909A1-F323-4419-9035-6BB03ABE194F}" destId="{6685C5EF-9CCF-4DC9-89EF-3887D6CFF51A}" srcOrd="0" destOrd="2" presId="urn:microsoft.com/office/officeart/2005/8/layout/vList5"/>
    <dgm:cxn modelId="{0F861C40-23CF-4A7E-8C5A-B988110521FA}" srcId="{52B5DF98-6D29-4454-8F3D-0D0532C9301C}" destId="{17B2ED59-BE46-4790-BF7C-B4A55E271CF1}" srcOrd="3" destOrd="0" parTransId="{DB7165C4-7239-41B9-87A1-0F1E2A782F7B}" sibTransId="{22A43A72-582D-481C-8F2B-531E587BFAB4}"/>
    <dgm:cxn modelId="{D4FDBE9D-09C8-4904-AB38-60A3A3C1D93D}" srcId="{5332922D-5B37-4DFE-BBDF-0F118C6F08C9}" destId="{5DD12525-8A17-494C-AF3F-5FEB967898A7}" srcOrd="0" destOrd="0" parTransId="{2647856F-63DC-4F6B-A97E-46D5BECD9679}" sibTransId="{D2F4F246-F4E3-4C0E-A78F-C708D442C4B6}"/>
    <dgm:cxn modelId="{15E55CBD-1E17-4F49-A77B-32CD78178CF3}" srcId="{5DD12525-8A17-494C-AF3F-5FEB967898A7}" destId="{E8841F70-1AF3-422B-BF8F-015F096B9B12}" srcOrd="1" destOrd="0" parTransId="{37E29741-59F9-443E-BAE0-62A53B28173E}" sibTransId="{E8C077E2-C9F2-4480-9D02-4ACC7B48CEF9}"/>
    <dgm:cxn modelId="{051EA168-79F8-4648-8BB6-64D860A13B21}" srcId="{52B5DF98-6D29-4454-8F3D-0D0532C9301C}" destId="{531909A1-F323-4419-9035-6BB03ABE194F}" srcOrd="2" destOrd="0" parTransId="{39FBE11A-5518-427C-A26B-25404642A484}" sibTransId="{9B07732F-D7F7-49B5-A9E6-3147184E33D4}"/>
    <dgm:cxn modelId="{DC716A1F-F3CA-4CF2-827C-0015CD5C9707}" srcId="{E2EF141A-97AA-49DE-8F13-850410419DB7}" destId="{2A981CEB-709C-4D33-BE45-29A6A58CE46E}" srcOrd="0" destOrd="0" parTransId="{B5FD2E4D-8640-452A-9F01-B58F20E58FB0}" sibTransId="{C98E5903-2955-4F3D-BE68-1903E0BDF0EE}"/>
    <dgm:cxn modelId="{8C738E23-7751-4AA7-824A-13C9262C895B}" type="presOf" srcId="{F2BD0D34-D5B8-4B50-9C25-F283CAD89FB7}" destId="{6685C5EF-9CCF-4DC9-89EF-3887D6CFF51A}" srcOrd="0" destOrd="1" presId="urn:microsoft.com/office/officeart/2005/8/layout/vList5"/>
    <dgm:cxn modelId="{5CBD8E3F-C470-4375-BD27-7AE2BE725F8C}" srcId="{52B5DF98-6D29-4454-8F3D-0D0532C9301C}" destId="{ADC30BAF-2833-4C39-96BA-AB215B52C323}" srcOrd="8" destOrd="0" parTransId="{3DEAE85F-2272-4096-A571-E8C7B902FBD9}" sibTransId="{52B43DC5-E17F-4ADD-A60A-B2AA316F4796}"/>
    <dgm:cxn modelId="{82CB90A6-639C-4743-8227-B4FB20A7FC33}" srcId="{5332922D-5B37-4DFE-BBDF-0F118C6F08C9}" destId="{E2EF141A-97AA-49DE-8F13-850410419DB7}" srcOrd="2" destOrd="0" parTransId="{2BAD8651-645B-4B39-8A42-2DEAC88A9EC9}" sibTransId="{89BE0135-4257-4C5F-ACBE-4DA3194150D7}"/>
    <dgm:cxn modelId="{1AC694CE-DCB4-4E20-AA8E-D155D15EEADC}" type="presOf" srcId="{B5A50CAC-BFA7-48B5-82AB-8A762F61CD2B}" destId="{6685C5EF-9CCF-4DC9-89EF-3887D6CFF51A}" srcOrd="0" destOrd="7" presId="urn:microsoft.com/office/officeart/2005/8/layout/vList5"/>
    <dgm:cxn modelId="{225C1B2A-71DB-49E6-9DC9-9EEB10C239FE}" type="presOf" srcId="{E2EF141A-97AA-49DE-8F13-850410419DB7}" destId="{B6986B72-6013-4C14-8B40-40642DD2FB4A}" srcOrd="0" destOrd="0" presId="urn:microsoft.com/office/officeart/2005/8/layout/vList5"/>
    <dgm:cxn modelId="{07B16844-BB44-498A-839C-5AB3469BA6E4}" type="presOf" srcId="{5DD12525-8A17-494C-AF3F-5FEB967898A7}" destId="{971348B7-71F1-4253-9A70-FF14960B7D66}" srcOrd="0" destOrd="0" presId="urn:microsoft.com/office/officeart/2005/8/layout/vList5"/>
    <dgm:cxn modelId="{AC0E64E9-A37C-49DD-8DAC-DBFFFB72BD86}" type="presOf" srcId="{52B5DF98-6D29-4454-8F3D-0D0532C9301C}" destId="{CCD51219-A5F0-40E0-8BBC-7419857A0430}" srcOrd="0" destOrd="0" presId="urn:microsoft.com/office/officeart/2005/8/layout/vList5"/>
    <dgm:cxn modelId="{8A3CA695-9859-47F6-801B-E0EC1B8B86C1}" type="presOf" srcId="{7892AF6B-2CA7-4B74-B2D8-830200BD5447}" destId="{6685C5EF-9CCF-4DC9-89EF-3887D6CFF51A}" srcOrd="0" destOrd="4" presId="urn:microsoft.com/office/officeart/2005/8/layout/vList5"/>
    <dgm:cxn modelId="{27DD83F1-06F6-42BA-A76E-8D8D4EC6C8C2}" srcId="{52B5DF98-6D29-4454-8F3D-0D0532C9301C}" destId="{B5A50CAC-BFA7-48B5-82AB-8A762F61CD2B}" srcOrd="7" destOrd="0" parTransId="{04379A7C-1760-49FE-8DCE-4CCD3A1831FE}" sibTransId="{BFA6EC24-B75C-4EAC-AD9D-3DBABCA8B8E1}"/>
    <dgm:cxn modelId="{ED956888-90DD-43AF-9979-D7263647DF49}" srcId="{5DD12525-8A17-494C-AF3F-5FEB967898A7}" destId="{56E1D707-2B5C-4DB5-89C3-47CCC9A54FC9}" srcOrd="0" destOrd="0" parTransId="{254520F3-EBE2-4217-91A1-10027E19B886}" sibTransId="{2D978B1D-08B4-4148-A1C0-51CCE63BCDF2}"/>
    <dgm:cxn modelId="{0C152A35-605E-45C3-94A3-C911AF4BE8B9}" srcId="{5DD12525-8A17-494C-AF3F-5FEB967898A7}" destId="{E291BCE5-0009-4030-A487-6BA896D94FBA}" srcOrd="2" destOrd="0" parTransId="{82B503F6-6D3D-46D4-9FC2-4D9CD37025C8}" sibTransId="{00A89523-775A-4295-A157-C0D9A7E63105}"/>
    <dgm:cxn modelId="{345943F2-5D2D-4DCE-8183-49EF7FD798A4}" type="presOf" srcId="{BF3960B6-4F49-41BC-80FD-4F4EEB035E25}" destId="{6685C5EF-9CCF-4DC9-89EF-3887D6CFF51A}" srcOrd="0" destOrd="6" presId="urn:microsoft.com/office/officeart/2005/8/layout/vList5"/>
    <dgm:cxn modelId="{D524CD3A-04DC-48B4-825B-2104E7F80ED2}" srcId="{52B5DF98-6D29-4454-8F3D-0D0532C9301C}" destId="{BF3960B6-4F49-41BC-80FD-4F4EEB035E25}" srcOrd="6" destOrd="0" parTransId="{B6CC821D-52FA-4175-A17F-1513312DD6C5}" sibTransId="{C6AE7F2A-BE3E-4847-B8AA-3ED25013A76B}"/>
    <dgm:cxn modelId="{FA86F190-29A0-4021-964C-2EB2C4F6AD49}" srcId="{5332922D-5B37-4DFE-BBDF-0F118C6F08C9}" destId="{52B5DF98-6D29-4454-8F3D-0D0532C9301C}" srcOrd="1" destOrd="0" parTransId="{04A0FCEA-6AEA-4855-821F-2BBC007C5DF5}" sibTransId="{7EA0B6C1-937B-4758-8B3F-46CAC72D41B1}"/>
    <dgm:cxn modelId="{BC856C6F-8691-41A4-867F-B76533016B9B}" type="presOf" srcId="{E291BCE5-0009-4030-A487-6BA896D94FBA}" destId="{C9111BE2-97AD-4B29-BBFA-6983AC921461}" srcOrd="0" destOrd="2" presId="urn:microsoft.com/office/officeart/2005/8/layout/vList5"/>
    <dgm:cxn modelId="{500DA233-304A-4FDC-B8A6-FCD6767E9498}" srcId="{52B5DF98-6D29-4454-8F3D-0D0532C9301C}" destId="{F2BD0D34-D5B8-4B50-9C25-F283CAD89FB7}" srcOrd="1" destOrd="0" parTransId="{D5246799-00EB-4C88-88BC-8C1D847138C8}" sibTransId="{8394C763-15CB-45D6-81E2-5C4B80160D07}"/>
    <dgm:cxn modelId="{1B3232F8-F60A-4E7C-BCFF-25A33A786FB5}" type="presOf" srcId="{2A981CEB-709C-4D33-BE45-29A6A58CE46E}" destId="{50B5F172-E451-43C4-BFB1-706AD233B396}" srcOrd="0" destOrd="0" presId="urn:microsoft.com/office/officeart/2005/8/layout/vList5"/>
    <dgm:cxn modelId="{D722D2F4-8006-4445-B44D-2EF0FA948A5E}" type="presOf" srcId="{ADC30BAF-2833-4C39-96BA-AB215B52C323}" destId="{6685C5EF-9CCF-4DC9-89EF-3887D6CFF51A}" srcOrd="0" destOrd="8" presId="urn:microsoft.com/office/officeart/2005/8/layout/vList5"/>
    <dgm:cxn modelId="{B13D4E8A-F597-4154-99C7-764FBA931080}" type="presOf" srcId="{56E1D707-2B5C-4DB5-89C3-47CCC9A54FC9}" destId="{C9111BE2-97AD-4B29-BBFA-6983AC921461}" srcOrd="0" destOrd="0" presId="urn:microsoft.com/office/officeart/2005/8/layout/vList5"/>
    <dgm:cxn modelId="{F918274C-6BAC-4790-B557-B9B65A50A498}" type="presOf" srcId="{5332922D-5B37-4DFE-BBDF-0F118C6F08C9}" destId="{9A047807-CF0E-4D82-B9B5-C67F6D24E27F}" srcOrd="0" destOrd="0" presId="urn:microsoft.com/office/officeart/2005/8/layout/vList5"/>
    <dgm:cxn modelId="{55B02C0B-FB04-43CD-BF48-981D341B7E0F}" type="presOf" srcId="{17B2ED59-BE46-4790-BF7C-B4A55E271CF1}" destId="{6685C5EF-9CCF-4DC9-89EF-3887D6CFF51A}" srcOrd="0" destOrd="3" presId="urn:microsoft.com/office/officeart/2005/8/layout/vList5"/>
    <dgm:cxn modelId="{E4863E08-7000-4AF9-B13A-4819062283D7}" type="presOf" srcId="{E865C9F2-A50B-4B3C-AF7F-4D9608307906}" destId="{6685C5EF-9CCF-4DC9-89EF-3887D6CFF51A}" srcOrd="0" destOrd="5" presId="urn:microsoft.com/office/officeart/2005/8/layout/vList5"/>
    <dgm:cxn modelId="{861B493C-07A2-40FA-908A-F4E3D5AA1347}" type="presOf" srcId="{E8841F70-1AF3-422B-BF8F-015F096B9B12}" destId="{C9111BE2-97AD-4B29-BBFA-6983AC921461}" srcOrd="0" destOrd="1" presId="urn:microsoft.com/office/officeart/2005/8/layout/vList5"/>
    <dgm:cxn modelId="{FFCD54FD-2E35-4E1E-9A9F-E8265FD7D5E3}" srcId="{52B5DF98-6D29-4454-8F3D-0D0532C9301C}" destId="{7892AF6B-2CA7-4B74-B2D8-830200BD5447}" srcOrd="4" destOrd="0" parTransId="{48028E4C-7C1B-4240-BE73-057CFCD28492}" sibTransId="{F0EFD002-5EE3-4BF8-85D2-51FDC4339B82}"/>
    <dgm:cxn modelId="{5E61C777-08DD-4BDF-BE83-815E9A85BE9C}" type="presParOf" srcId="{9A047807-CF0E-4D82-B9B5-C67F6D24E27F}" destId="{60B6513A-5BD9-4665-A3E0-264F6F318779}" srcOrd="0" destOrd="0" presId="urn:microsoft.com/office/officeart/2005/8/layout/vList5"/>
    <dgm:cxn modelId="{4B0F9ADE-05C2-4DBB-B0EE-89ED957F4015}" type="presParOf" srcId="{60B6513A-5BD9-4665-A3E0-264F6F318779}" destId="{971348B7-71F1-4253-9A70-FF14960B7D66}" srcOrd="0" destOrd="0" presId="urn:microsoft.com/office/officeart/2005/8/layout/vList5"/>
    <dgm:cxn modelId="{E10B01E8-B09F-4B17-9FE5-D55592D4E75F}" type="presParOf" srcId="{60B6513A-5BD9-4665-A3E0-264F6F318779}" destId="{C9111BE2-97AD-4B29-BBFA-6983AC921461}" srcOrd="1" destOrd="0" presId="urn:microsoft.com/office/officeart/2005/8/layout/vList5"/>
    <dgm:cxn modelId="{BB2A5881-BB7A-4A11-951A-9851CAB8BC81}" type="presParOf" srcId="{9A047807-CF0E-4D82-B9B5-C67F6D24E27F}" destId="{A6E3EEEF-F0B9-43EA-B721-F3CFC2E2C173}" srcOrd="1" destOrd="0" presId="urn:microsoft.com/office/officeart/2005/8/layout/vList5"/>
    <dgm:cxn modelId="{63C4C66F-67D7-42F3-9AE4-655F05221CC1}" type="presParOf" srcId="{9A047807-CF0E-4D82-B9B5-C67F6D24E27F}" destId="{69183156-ADAD-4AEE-AF80-DE0FEC01F342}" srcOrd="2" destOrd="0" presId="urn:microsoft.com/office/officeart/2005/8/layout/vList5"/>
    <dgm:cxn modelId="{61946225-4B3B-4630-859C-3149CC73BF8F}" type="presParOf" srcId="{69183156-ADAD-4AEE-AF80-DE0FEC01F342}" destId="{CCD51219-A5F0-40E0-8BBC-7419857A0430}" srcOrd="0" destOrd="0" presId="urn:microsoft.com/office/officeart/2005/8/layout/vList5"/>
    <dgm:cxn modelId="{9EDE642F-8310-472C-9415-E86F7402D567}" type="presParOf" srcId="{69183156-ADAD-4AEE-AF80-DE0FEC01F342}" destId="{6685C5EF-9CCF-4DC9-89EF-3887D6CFF51A}" srcOrd="1" destOrd="0" presId="urn:microsoft.com/office/officeart/2005/8/layout/vList5"/>
    <dgm:cxn modelId="{79409034-BB4C-49B2-97CD-F005BC3D0AAD}" type="presParOf" srcId="{9A047807-CF0E-4D82-B9B5-C67F6D24E27F}" destId="{60044502-3BF1-4A6E-87FA-534731A5DD8F}" srcOrd="3" destOrd="0" presId="urn:microsoft.com/office/officeart/2005/8/layout/vList5"/>
    <dgm:cxn modelId="{486DCA0C-E887-4900-B5CF-E9CA8EB400C1}" type="presParOf" srcId="{9A047807-CF0E-4D82-B9B5-C67F6D24E27F}" destId="{D03ECC22-43BD-4F33-BE77-F5FFB9922C3A}" srcOrd="4" destOrd="0" presId="urn:microsoft.com/office/officeart/2005/8/layout/vList5"/>
    <dgm:cxn modelId="{EADC251F-BA8C-4F09-9938-7DCEDE2B0EA1}" type="presParOf" srcId="{D03ECC22-43BD-4F33-BE77-F5FFB9922C3A}" destId="{B6986B72-6013-4C14-8B40-40642DD2FB4A}" srcOrd="0" destOrd="0" presId="urn:microsoft.com/office/officeart/2005/8/layout/vList5"/>
    <dgm:cxn modelId="{EFD18AC3-DA44-402E-9E65-AD393FD03724}" type="presParOf" srcId="{D03ECC22-43BD-4F33-BE77-F5FFB9922C3A}" destId="{50B5F172-E451-43C4-BFB1-706AD233B396}"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2F423F9-388D-446C-825D-6027123B976E}"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2FD1D51E-67A6-4362-AF98-F57083B79BB5}">
      <dgm:prSet phldrT="[Text]" custT="1"/>
      <dgm:spPr/>
      <dgm:t>
        <a:bodyPr/>
        <a:lstStyle/>
        <a:p>
          <a:r>
            <a:rPr lang="sr-Cyrl-CS" sz="1600" smtClean="0">
              <a:latin typeface="Times New Roman" pitchFamily="18" charset="0"/>
              <a:cs typeface="Times New Roman" pitchFamily="18" charset="0"/>
            </a:rPr>
            <a:t>ПРЕМА СМЕРУ КРЕТАЊА ОКА</a:t>
          </a:r>
          <a:endParaRPr lang="en-US" sz="1600">
            <a:latin typeface="Times New Roman" pitchFamily="18" charset="0"/>
            <a:cs typeface="Times New Roman" pitchFamily="18" charset="0"/>
          </a:endParaRPr>
        </a:p>
      </dgm:t>
    </dgm:pt>
    <dgm:pt modelId="{47256389-1639-41A7-B84E-905D905F7F66}" type="parTrans" cxnId="{560B821B-6EDB-4EF3-B31F-95A940739B9D}">
      <dgm:prSet/>
      <dgm:spPr/>
      <dgm:t>
        <a:bodyPr/>
        <a:lstStyle/>
        <a:p>
          <a:endParaRPr lang="en-US"/>
        </a:p>
      </dgm:t>
    </dgm:pt>
    <dgm:pt modelId="{CB78CE55-C513-46C9-9E3B-7B28B30407AE}" type="sibTrans" cxnId="{560B821B-6EDB-4EF3-B31F-95A940739B9D}">
      <dgm:prSet/>
      <dgm:spPr/>
      <dgm:t>
        <a:bodyPr/>
        <a:lstStyle/>
        <a:p>
          <a:endParaRPr lang="en-US"/>
        </a:p>
      </dgm:t>
    </dgm:pt>
    <dgm:pt modelId="{8EFEAA08-E10E-437A-8EDD-A6F663A0492E}">
      <dgm:prSet phldrT="[Text]" custT="1"/>
      <dgm:spPr/>
      <dgm:t>
        <a:bodyPr/>
        <a:lstStyle/>
        <a:p>
          <a:r>
            <a:rPr lang="sr-Latn-CS" sz="1600" smtClean="0">
              <a:latin typeface="Times New Roman" pitchFamily="18" charset="0"/>
              <a:cs typeface="Times New Roman" pitchFamily="18" charset="0"/>
            </a:rPr>
            <a:t>EGZOTROPIJA                      </a:t>
          </a:r>
          <a:r>
            <a:rPr lang="sr-Latn-CS" sz="1600" smtClean="0">
              <a:latin typeface="Times New Roman"/>
              <a:cs typeface="Times New Roman"/>
            </a:rPr>
            <a:t>∙EZOTROPIJA</a:t>
          </a:r>
          <a:endParaRPr lang="en-US" sz="1600">
            <a:latin typeface="Times New Roman" pitchFamily="18" charset="0"/>
            <a:cs typeface="Times New Roman" pitchFamily="18" charset="0"/>
          </a:endParaRPr>
        </a:p>
      </dgm:t>
    </dgm:pt>
    <dgm:pt modelId="{97AE4BCD-4219-45BF-AD34-2FBEB36071CE}" type="parTrans" cxnId="{F3776617-CF6B-43C9-9DDA-E08D8CE20FFF}">
      <dgm:prSet/>
      <dgm:spPr/>
      <dgm:t>
        <a:bodyPr/>
        <a:lstStyle/>
        <a:p>
          <a:endParaRPr lang="en-US"/>
        </a:p>
      </dgm:t>
    </dgm:pt>
    <dgm:pt modelId="{70AC2598-6ED6-4202-9A54-C52A995ABEC7}" type="sibTrans" cxnId="{F3776617-CF6B-43C9-9DDA-E08D8CE20FFF}">
      <dgm:prSet/>
      <dgm:spPr/>
      <dgm:t>
        <a:bodyPr/>
        <a:lstStyle/>
        <a:p>
          <a:endParaRPr lang="en-US"/>
        </a:p>
      </dgm:t>
    </dgm:pt>
    <dgm:pt modelId="{0B919ADA-B8A7-436E-84F0-9851E4CF1262}">
      <dgm:prSet phldrT="[Text]"/>
      <dgm:spPr/>
      <dgm:t>
        <a:bodyPr/>
        <a:lstStyle/>
        <a:p>
          <a:r>
            <a:rPr lang="sr-Latn-CS" sz="1600" smtClean="0">
              <a:latin typeface="Times New Roman" pitchFamily="18" charset="0"/>
              <a:cs typeface="Times New Roman" pitchFamily="18" charset="0"/>
            </a:rPr>
            <a:t>HIPERTROPIJA                      </a:t>
          </a:r>
          <a:r>
            <a:rPr lang="sr-Latn-CS" sz="1600" smtClean="0">
              <a:latin typeface="Times New Roman"/>
              <a:cs typeface="Times New Roman"/>
            </a:rPr>
            <a:t>∙HIPOTROPIJA</a:t>
          </a:r>
          <a:endParaRPr lang="en-US" sz="1600">
            <a:latin typeface="Times New Roman" pitchFamily="18" charset="0"/>
            <a:cs typeface="Times New Roman" pitchFamily="18" charset="0"/>
          </a:endParaRPr>
        </a:p>
      </dgm:t>
    </dgm:pt>
    <dgm:pt modelId="{3810B36B-69F4-4D80-B779-F00BF9E91787}" type="parTrans" cxnId="{C301B4CE-109F-4EA7-B840-A605D48BBFED}">
      <dgm:prSet/>
      <dgm:spPr/>
      <dgm:t>
        <a:bodyPr/>
        <a:lstStyle/>
        <a:p>
          <a:endParaRPr lang="en-US"/>
        </a:p>
      </dgm:t>
    </dgm:pt>
    <dgm:pt modelId="{FD9DB665-E0DF-4639-B904-CF9F6ADE905C}" type="sibTrans" cxnId="{C301B4CE-109F-4EA7-B840-A605D48BBFED}">
      <dgm:prSet/>
      <dgm:spPr/>
      <dgm:t>
        <a:bodyPr/>
        <a:lstStyle/>
        <a:p>
          <a:endParaRPr lang="en-US"/>
        </a:p>
      </dgm:t>
    </dgm:pt>
    <dgm:pt modelId="{CB35DA9D-20D8-4677-A0CE-749E804CA8EF}">
      <dgm:prSet phldrT="[Text]" custT="1"/>
      <dgm:spPr/>
      <dgm:t>
        <a:bodyPr/>
        <a:lstStyle/>
        <a:p>
          <a:r>
            <a:rPr lang="sr-Cyrl-CS" sz="1600" smtClean="0">
              <a:latin typeface="Times New Roman" pitchFamily="18" charset="0"/>
              <a:cs typeface="Times New Roman" pitchFamily="18" charset="0"/>
            </a:rPr>
            <a:t>ПРЕМА НАЧИНУ СКРЕТАЊА ОКА</a:t>
          </a:r>
          <a:endParaRPr lang="en-US" sz="1600">
            <a:latin typeface="Times New Roman" pitchFamily="18" charset="0"/>
            <a:cs typeface="Times New Roman" pitchFamily="18" charset="0"/>
          </a:endParaRPr>
        </a:p>
      </dgm:t>
    </dgm:pt>
    <dgm:pt modelId="{69B0C243-3FC7-4AC9-9836-D6BF951C9104}" type="parTrans" cxnId="{0D2B6DE9-E5B2-413B-9A0F-D46131686493}">
      <dgm:prSet/>
      <dgm:spPr/>
      <dgm:t>
        <a:bodyPr/>
        <a:lstStyle/>
        <a:p>
          <a:endParaRPr lang="en-US"/>
        </a:p>
      </dgm:t>
    </dgm:pt>
    <dgm:pt modelId="{9F25CAF7-87C2-4DBC-B9B6-BC3F6C0AC269}" type="sibTrans" cxnId="{0D2B6DE9-E5B2-413B-9A0F-D46131686493}">
      <dgm:prSet/>
      <dgm:spPr/>
      <dgm:t>
        <a:bodyPr/>
        <a:lstStyle/>
        <a:p>
          <a:endParaRPr lang="en-US"/>
        </a:p>
      </dgm:t>
    </dgm:pt>
    <dgm:pt modelId="{07D67989-8B12-4C03-A6A8-0215DD1A9690}">
      <dgm:prSet phldrT="[Text]" custT="1"/>
      <dgm:spPr/>
      <dgm:t>
        <a:bodyPr/>
        <a:lstStyle/>
        <a:p>
          <a:r>
            <a:rPr lang="sr-Latn-CS" sz="1600" smtClean="0">
              <a:latin typeface="Times New Roman" pitchFamily="18" charset="0"/>
              <a:cs typeface="Times New Roman" pitchFamily="18" charset="0"/>
            </a:rPr>
            <a:t>MONOKULARNI</a:t>
          </a:r>
          <a:endParaRPr lang="en-US" sz="1600">
            <a:latin typeface="Times New Roman" pitchFamily="18" charset="0"/>
            <a:cs typeface="Times New Roman" pitchFamily="18" charset="0"/>
          </a:endParaRPr>
        </a:p>
      </dgm:t>
    </dgm:pt>
    <dgm:pt modelId="{E51599FC-8901-4388-9656-9D75C8B8EACA}" type="parTrans" cxnId="{BB75C619-3C65-4721-B59B-BB6E4B170F2E}">
      <dgm:prSet/>
      <dgm:spPr/>
      <dgm:t>
        <a:bodyPr/>
        <a:lstStyle/>
        <a:p>
          <a:endParaRPr lang="en-US"/>
        </a:p>
      </dgm:t>
    </dgm:pt>
    <dgm:pt modelId="{52E5231F-5791-4EB5-B7B5-FD143DFB7D7B}" type="sibTrans" cxnId="{BB75C619-3C65-4721-B59B-BB6E4B170F2E}">
      <dgm:prSet/>
      <dgm:spPr/>
      <dgm:t>
        <a:bodyPr/>
        <a:lstStyle/>
        <a:p>
          <a:endParaRPr lang="en-US"/>
        </a:p>
      </dgm:t>
    </dgm:pt>
    <dgm:pt modelId="{E9D03F58-80F2-4A9B-9E3C-E0A252380182}">
      <dgm:prSet phldrT="[Text]" custT="1"/>
      <dgm:spPr/>
      <dgm:t>
        <a:bodyPr/>
        <a:lstStyle/>
        <a:p>
          <a:r>
            <a:rPr lang="sr-Latn-CS" sz="1600" smtClean="0">
              <a:latin typeface="Times New Roman" pitchFamily="18" charset="0"/>
              <a:cs typeface="Times New Roman" pitchFamily="18" charset="0"/>
            </a:rPr>
            <a:t>ALTERIRAJUĆI</a:t>
          </a:r>
          <a:endParaRPr lang="en-US" sz="1600">
            <a:latin typeface="Times New Roman" pitchFamily="18" charset="0"/>
            <a:cs typeface="Times New Roman" pitchFamily="18" charset="0"/>
          </a:endParaRPr>
        </a:p>
      </dgm:t>
    </dgm:pt>
    <dgm:pt modelId="{B034EB18-1447-403F-AE1E-8CE00847A7CF}" type="parTrans" cxnId="{A8172CC4-93E1-4BAD-A50F-83F1A29D5397}">
      <dgm:prSet/>
      <dgm:spPr/>
      <dgm:t>
        <a:bodyPr/>
        <a:lstStyle/>
        <a:p>
          <a:endParaRPr lang="en-US"/>
        </a:p>
      </dgm:t>
    </dgm:pt>
    <dgm:pt modelId="{8C6E2C96-5A82-4073-8DEB-BDDEE1733894}" type="sibTrans" cxnId="{A8172CC4-93E1-4BAD-A50F-83F1A29D5397}">
      <dgm:prSet/>
      <dgm:spPr/>
      <dgm:t>
        <a:bodyPr/>
        <a:lstStyle/>
        <a:p>
          <a:endParaRPr lang="en-US"/>
        </a:p>
      </dgm:t>
    </dgm:pt>
    <dgm:pt modelId="{2CC8C568-C21B-4D1E-9982-7C6271949EC7}">
      <dgm:prSet phldrT="[Text]" custT="1"/>
      <dgm:spPr/>
      <dgm:t>
        <a:bodyPr/>
        <a:lstStyle/>
        <a:p>
          <a:r>
            <a:rPr lang="sr-Cyrl-CS" sz="1600" smtClean="0">
              <a:latin typeface="Times New Roman" pitchFamily="18" charset="0"/>
              <a:cs typeface="Times New Roman" pitchFamily="18" charset="0"/>
            </a:rPr>
            <a:t>ПРЕМА УГЛУ РАЗРОКОСТИ</a:t>
          </a:r>
          <a:endParaRPr lang="en-US" sz="1600">
            <a:latin typeface="Times New Roman" pitchFamily="18" charset="0"/>
            <a:cs typeface="Times New Roman" pitchFamily="18" charset="0"/>
          </a:endParaRPr>
        </a:p>
      </dgm:t>
    </dgm:pt>
    <dgm:pt modelId="{0ACD2E23-BC43-492D-99EA-070F925C38D2}" type="parTrans" cxnId="{F88FB633-1032-4438-A52F-7FBA9537285C}">
      <dgm:prSet/>
      <dgm:spPr/>
      <dgm:t>
        <a:bodyPr/>
        <a:lstStyle/>
        <a:p>
          <a:endParaRPr lang="en-US"/>
        </a:p>
      </dgm:t>
    </dgm:pt>
    <dgm:pt modelId="{F28A268B-E9CD-4000-99C4-67082F9F58CF}" type="sibTrans" cxnId="{F88FB633-1032-4438-A52F-7FBA9537285C}">
      <dgm:prSet/>
      <dgm:spPr/>
      <dgm:t>
        <a:bodyPr/>
        <a:lstStyle/>
        <a:p>
          <a:endParaRPr lang="en-US"/>
        </a:p>
      </dgm:t>
    </dgm:pt>
    <dgm:pt modelId="{941E29F3-8663-443D-B0AA-5A432EF33AA3}">
      <dgm:prSet phldrT="[Text]" custT="1"/>
      <dgm:spPr/>
      <dgm:t>
        <a:bodyPr/>
        <a:lstStyle/>
        <a:p>
          <a:r>
            <a:rPr lang="sr-Latn-CS" sz="1600" smtClean="0">
              <a:latin typeface="Times New Roman" pitchFamily="18" charset="0"/>
              <a:cs typeface="Times New Roman" pitchFamily="18" charset="0"/>
            </a:rPr>
            <a:t>KONKOMITIRAJUĆI (NE PARALITIČKI)</a:t>
          </a:r>
          <a:endParaRPr lang="en-US" sz="1600">
            <a:latin typeface="Times New Roman" pitchFamily="18" charset="0"/>
            <a:cs typeface="Times New Roman" pitchFamily="18" charset="0"/>
          </a:endParaRPr>
        </a:p>
      </dgm:t>
    </dgm:pt>
    <dgm:pt modelId="{07B28C7C-572A-497C-A3E6-1B29849948A7}" type="parTrans" cxnId="{82EA900F-32CA-412B-8313-BC5EE2334B21}">
      <dgm:prSet/>
      <dgm:spPr/>
      <dgm:t>
        <a:bodyPr/>
        <a:lstStyle/>
        <a:p>
          <a:endParaRPr lang="en-US"/>
        </a:p>
      </dgm:t>
    </dgm:pt>
    <dgm:pt modelId="{FD04AFCA-6439-48A7-B461-05E56416F201}" type="sibTrans" cxnId="{82EA900F-32CA-412B-8313-BC5EE2334B21}">
      <dgm:prSet/>
      <dgm:spPr/>
      <dgm:t>
        <a:bodyPr/>
        <a:lstStyle/>
        <a:p>
          <a:endParaRPr lang="en-US"/>
        </a:p>
      </dgm:t>
    </dgm:pt>
    <dgm:pt modelId="{1F920D94-0A71-4880-B166-FA4640E5CE23}">
      <dgm:prSet phldrT="[Text]" custT="1"/>
      <dgm:spPr/>
      <dgm:t>
        <a:bodyPr/>
        <a:lstStyle/>
        <a:p>
          <a:r>
            <a:rPr lang="sr-Latn-CS" sz="1600" smtClean="0">
              <a:latin typeface="Times New Roman" pitchFamily="18" charset="0"/>
              <a:cs typeface="Times New Roman" pitchFamily="18" charset="0"/>
            </a:rPr>
            <a:t>INKOMITIRAJUĆI (PARALITIČKI)</a:t>
          </a:r>
          <a:endParaRPr lang="en-US" sz="1600">
            <a:latin typeface="Times New Roman" pitchFamily="18" charset="0"/>
            <a:cs typeface="Times New Roman" pitchFamily="18" charset="0"/>
          </a:endParaRPr>
        </a:p>
      </dgm:t>
    </dgm:pt>
    <dgm:pt modelId="{7228C509-3BBE-455D-9EEB-ADFD4DC7E9F3}" type="parTrans" cxnId="{39038B45-8A10-4A10-BA05-2DF92B4FE742}">
      <dgm:prSet/>
      <dgm:spPr/>
      <dgm:t>
        <a:bodyPr/>
        <a:lstStyle/>
        <a:p>
          <a:endParaRPr lang="en-US"/>
        </a:p>
      </dgm:t>
    </dgm:pt>
    <dgm:pt modelId="{1B0F3189-ED64-46A5-AD5D-25DC22A0B9DC}" type="sibTrans" cxnId="{39038B45-8A10-4A10-BA05-2DF92B4FE742}">
      <dgm:prSet/>
      <dgm:spPr/>
      <dgm:t>
        <a:bodyPr/>
        <a:lstStyle/>
        <a:p>
          <a:endParaRPr lang="en-US"/>
        </a:p>
      </dgm:t>
    </dgm:pt>
    <dgm:pt modelId="{8DA02CFB-58DD-4D5E-8F6D-8F01B4990E9A}">
      <dgm:prSet phldrT="[Text]"/>
      <dgm:spPr/>
      <dgm:t>
        <a:bodyPr/>
        <a:lstStyle/>
        <a:p>
          <a:r>
            <a:rPr lang="sr-Latn-CS" sz="1600" smtClean="0">
              <a:latin typeface="Times New Roman" pitchFamily="18" charset="0"/>
              <a:cs typeface="Times New Roman" pitchFamily="18" charset="0"/>
            </a:rPr>
            <a:t>CIKLOTROPIJA</a:t>
          </a:r>
          <a:endParaRPr lang="en-US" sz="1600">
            <a:latin typeface="Times New Roman" pitchFamily="18" charset="0"/>
            <a:cs typeface="Times New Roman" pitchFamily="18" charset="0"/>
          </a:endParaRPr>
        </a:p>
      </dgm:t>
    </dgm:pt>
    <dgm:pt modelId="{2C3903AE-4F59-4CB9-9F12-DDD344C39F2B}" type="parTrans" cxnId="{51832D2B-0933-4D29-A3FD-16805B2C2F6D}">
      <dgm:prSet/>
      <dgm:spPr/>
    </dgm:pt>
    <dgm:pt modelId="{E72576E4-D8AE-4681-BD5E-19BAD0E17ACF}" type="sibTrans" cxnId="{51832D2B-0933-4D29-A3FD-16805B2C2F6D}">
      <dgm:prSet/>
      <dgm:spPr/>
    </dgm:pt>
    <dgm:pt modelId="{D5B909D3-1860-4C97-AAA4-A976864661C1}" type="pres">
      <dgm:prSet presAssocID="{C2F423F9-388D-446C-825D-6027123B976E}" presName="Name0" presStyleCnt="0">
        <dgm:presLayoutVars>
          <dgm:dir/>
          <dgm:animLvl val="lvl"/>
          <dgm:resizeHandles val="exact"/>
        </dgm:presLayoutVars>
      </dgm:prSet>
      <dgm:spPr/>
      <dgm:t>
        <a:bodyPr/>
        <a:lstStyle/>
        <a:p>
          <a:endParaRPr lang="en-US"/>
        </a:p>
      </dgm:t>
    </dgm:pt>
    <dgm:pt modelId="{5699D7C7-519C-4541-A067-605CD71BC869}" type="pres">
      <dgm:prSet presAssocID="{2FD1D51E-67A6-4362-AF98-F57083B79BB5}" presName="linNode" presStyleCnt="0"/>
      <dgm:spPr/>
    </dgm:pt>
    <dgm:pt modelId="{BF0D50BC-F0C1-4FED-AE10-07267C33C5C6}" type="pres">
      <dgm:prSet presAssocID="{2FD1D51E-67A6-4362-AF98-F57083B79BB5}" presName="parentText" presStyleLbl="node1" presStyleIdx="0" presStyleCnt="3">
        <dgm:presLayoutVars>
          <dgm:chMax val="1"/>
          <dgm:bulletEnabled val="1"/>
        </dgm:presLayoutVars>
      </dgm:prSet>
      <dgm:spPr/>
      <dgm:t>
        <a:bodyPr/>
        <a:lstStyle/>
        <a:p>
          <a:endParaRPr lang="en-US"/>
        </a:p>
      </dgm:t>
    </dgm:pt>
    <dgm:pt modelId="{3AA37256-A65C-4B00-BA3F-60F984BE3771}" type="pres">
      <dgm:prSet presAssocID="{2FD1D51E-67A6-4362-AF98-F57083B79BB5}" presName="descendantText" presStyleLbl="alignAccFollowNode1" presStyleIdx="0" presStyleCnt="3">
        <dgm:presLayoutVars>
          <dgm:bulletEnabled val="1"/>
        </dgm:presLayoutVars>
      </dgm:prSet>
      <dgm:spPr/>
      <dgm:t>
        <a:bodyPr/>
        <a:lstStyle/>
        <a:p>
          <a:endParaRPr lang="en-US"/>
        </a:p>
      </dgm:t>
    </dgm:pt>
    <dgm:pt modelId="{BDB2CA26-2A0F-4A4D-B6F5-E7CDF35D76BD}" type="pres">
      <dgm:prSet presAssocID="{CB78CE55-C513-46C9-9E3B-7B28B30407AE}" presName="sp" presStyleCnt="0"/>
      <dgm:spPr/>
    </dgm:pt>
    <dgm:pt modelId="{A911FF6F-66A6-40D6-8849-AD5617E90095}" type="pres">
      <dgm:prSet presAssocID="{CB35DA9D-20D8-4677-A0CE-749E804CA8EF}" presName="linNode" presStyleCnt="0"/>
      <dgm:spPr/>
    </dgm:pt>
    <dgm:pt modelId="{5E6BC4E6-E0C4-4702-931E-7C890374CB40}" type="pres">
      <dgm:prSet presAssocID="{CB35DA9D-20D8-4677-A0CE-749E804CA8EF}" presName="parentText" presStyleLbl="node1" presStyleIdx="1" presStyleCnt="3">
        <dgm:presLayoutVars>
          <dgm:chMax val="1"/>
          <dgm:bulletEnabled val="1"/>
        </dgm:presLayoutVars>
      </dgm:prSet>
      <dgm:spPr/>
      <dgm:t>
        <a:bodyPr/>
        <a:lstStyle/>
        <a:p>
          <a:endParaRPr lang="en-US"/>
        </a:p>
      </dgm:t>
    </dgm:pt>
    <dgm:pt modelId="{EE38756F-F437-4FA0-B760-48FD821BEC77}" type="pres">
      <dgm:prSet presAssocID="{CB35DA9D-20D8-4677-A0CE-749E804CA8EF}" presName="descendantText" presStyleLbl="alignAccFollowNode1" presStyleIdx="1" presStyleCnt="3">
        <dgm:presLayoutVars>
          <dgm:bulletEnabled val="1"/>
        </dgm:presLayoutVars>
      </dgm:prSet>
      <dgm:spPr/>
      <dgm:t>
        <a:bodyPr/>
        <a:lstStyle/>
        <a:p>
          <a:endParaRPr lang="en-US"/>
        </a:p>
      </dgm:t>
    </dgm:pt>
    <dgm:pt modelId="{9657663D-36E8-49B0-920D-7AE09A2739F1}" type="pres">
      <dgm:prSet presAssocID="{9F25CAF7-87C2-4DBC-B9B6-BC3F6C0AC269}" presName="sp" presStyleCnt="0"/>
      <dgm:spPr/>
    </dgm:pt>
    <dgm:pt modelId="{84B0DCF1-DF04-44DD-BAD0-841B258E2983}" type="pres">
      <dgm:prSet presAssocID="{2CC8C568-C21B-4D1E-9982-7C6271949EC7}" presName="linNode" presStyleCnt="0"/>
      <dgm:spPr/>
    </dgm:pt>
    <dgm:pt modelId="{9D049A9E-293A-491A-BB60-CF257BFAE022}" type="pres">
      <dgm:prSet presAssocID="{2CC8C568-C21B-4D1E-9982-7C6271949EC7}" presName="parentText" presStyleLbl="node1" presStyleIdx="2" presStyleCnt="3">
        <dgm:presLayoutVars>
          <dgm:chMax val="1"/>
          <dgm:bulletEnabled val="1"/>
        </dgm:presLayoutVars>
      </dgm:prSet>
      <dgm:spPr/>
      <dgm:t>
        <a:bodyPr/>
        <a:lstStyle/>
        <a:p>
          <a:endParaRPr lang="en-US"/>
        </a:p>
      </dgm:t>
    </dgm:pt>
    <dgm:pt modelId="{D479D659-77B1-4A20-B59F-94561E6E9BE7}" type="pres">
      <dgm:prSet presAssocID="{2CC8C568-C21B-4D1E-9982-7C6271949EC7}" presName="descendantText" presStyleLbl="alignAccFollowNode1" presStyleIdx="2" presStyleCnt="3">
        <dgm:presLayoutVars>
          <dgm:bulletEnabled val="1"/>
        </dgm:presLayoutVars>
      </dgm:prSet>
      <dgm:spPr/>
      <dgm:t>
        <a:bodyPr/>
        <a:lstStyle/>
        <a:p>
          <a:endParaRPr lang="en-US"/>
        </a:p>
      </dgm:t>
    </dgm:pt>
  </dgm:ptLst>
  <dgm:cxnLst>
    <dgm:cxn modelId="{51832D2B-0933-4D29-A3FD-16805B2C2F6D}" srcId="{2FD1D51E-67A6-4362-AF98-F57083B79BB5}" destId="{8DA02CFB-58DD-4D5E-8F6D-8F01B4990E9A}" srcOrd="2" destOrd="0" parTransId="{2C3903AE-4F59-4CB9-9F12-DDD344C39F2B}" sibTransId="{E72576E4-D8AE-4681-BD5E-19BAD0E17ACF}"/>
    <dgm:cxn modelId="{6FF54DC5-7E6B-4632-A383-E220432AC908}" type="presOf" srcId="{2FD1D51E-67A6-4362-AF98-F57083B79BB5}" destId="{BF0D50BC-F0C1-4FED-AE10-07267C33C5C6}" srcOrd="0" destOrd="0" presId="urn:microsoft.com/office/officeart/2005/8/layout/vList5"/>
    <dgm:cxn modelId="{82EA900F-32CA-412B-8313-BC5EE2334B21}" srcId="{2CC8C568-C21B-4D1E-9982-7C6271949EC7}" destId="{941E29F3-8663-443D-B0AA-5A432EF33AA3}" srcOrd="0" destOrd="0" parTransId="{07B28C7C-572A-497C-A3E6-1B29849948A7}" sibTransId="{FD04AFCA-6439-48A7-B461-05E56416F201}"/>
    <dgm:cxn modelId="{C301B4CE-109F-4EA7-B840-A605D48BBFED}" srcId="{2FD1D51E-67A6-4362-AF98-F57083B79BB5}" destId="{0B919ADA-B8A7-436E-84F0-9851E4CF1262}" srcOrd="1" destOrd="0" parTransId="{3810B36B-69F4-4D80-B779-F00BF9E91787}" sibTransId="{FD9DB665-E0DF-4639-B904-CF9F6ADE905C}"/>
    <dgm:cxn modelId="{5B07A537-E837-4136-BB5C-038F7C6CF29A}" type="presOf" srcId="{1F920D94-0A71-4880-B166-FA4640E5CE23}" destId="{D479D659-77B1-4A20-B59F-94561E6E9BE7}" srcOrd="0" destOrd="1" presId="urn:microsoft.com/office/officeart/2005/8/layout/vList5"/>
    <dgm:cxn modelId="{3D3B6EBB-ABE1-44A9-92EC-7561A8FFC4E1}" type="presOf" srcId="{07D67989-8B12-4C03-A6A8-0215DD1A9690}" destId="{EE38756F-F437-4FA0-B760-48FD821BEC77}" srcOrd="0" destOrd="0" presId="urn:microsoft.com/office/officeart/2005/8/layout/vList5"/>
    <dgm:cxn modelId="{1D7F0F48-AA92-47B1-A0D9-EFA6D2262FDD}" type="presOf" srcId="{8EFEAA08-E10E-437A-8EDD-A6F663A0492E}" destId="{3AA37256-A65C-4B00-BA3F-60F984BE3771}" srcOrd="0" destOrd="0" presId="urn:microsoft.com/office/officeart/2005/8/layout/vList5"/>
    <dgm:cxn modelId="{A8172CC4-93E1-4BAD-A50F-83F1A29D5397}" srcId="{CB35DA9D-20D8-4677-A0CE-749E804CA8EF}" destId="{E9D03F58-80F2-4A9B-9E3C-E0A252380182}" srcOrd="1" destOrd="0" parTransId="{B034EB18-1447-403F-AE1E-8CE00847A7CF}" sibTransId="{8C6E2C96-5A82-4073-8DEB-BDDEE1733894}"/>
    <dgm:cxn modelId="{BB75C619-3C65-4721-B59B-BB6E4B170F2E}" srcId="{CB35DA9D-20D8-4677-A0CE-749E804CA8EF}" destId="{07D67989-8B12-4C03-A6A8-0215DD1A9690}" srcOrd="0" destOrd="0" parTransId="{E51599FC-8901-4388-9656-9D75C8B8EACA}" sibTransId="{52E5231F-5791-4EB5-B7B5-FD143DFB7D7B}"/>
    <dgm:cxn modelId="{765C9D60-FA85-48A5-A8D8-68B367A368F9}" type="presOf" srcId="{8DA02CFB-58DD-4D5E-8F6D-8F01B4990E9A}" destId="{3AA37256-A65C-4B00-BA3F-60F984BE3771}" srcOrd="0" destOrd="2" presId="urn:microsoft.com/office/officeart/2005/8/layout/vList5"/>
    <dgm:cxn modelId="{B3468039-37B6-42B8-B003-6939F16B8D2E}" type="presOf" srcId="{CB35DA9D-20D8-4677-A0CE-749E804CA8EF}" destId="{5E6BC4E6-E0C4-4702-931E-7C890374CB40}" srcOrd="0" destOrd="0" presId="urn:microsoft.com/office/officeart/2005/8/layout/vList5"/>
    <dgm:cxn modelId="{560B821B-6EDB-4EF3-B31F-95A940739B9D}" srcId="{C2F423F9-388D-446C-825D-6027123B976E}" destId="{2FD1D51E-67A6-4362-AF98-F57083B79BB5}" srcOrd="0" destOrd="0" parTransId="{47256389-1639-41A7-B84E-905D905F7F66}" sibTransId="{CB78CE55-C513-46C9-9E3B-7B28B30407AE}"/>
    <dgm:cxn modelId="{DD14C90A-6DA7-44D6-8501-DDD7213027F0}" type="presOf" srcId="{2CC8C568-C21B-4D1E-9982-7C6271949EC7}" destId="{9D049A9E-293A-491A-BB60-CF257BFAE022}" srcOrd="0" destOrd="0" presId="urn:microsoft.com/office/officeart/2005/8/layout/vList5"/>
    <dgm:cxn modelId="{F3776617-CF6B-43C9-9DDA-E08D8CE20FFF}" srcId="{2FD1D51E-67A6-4362-AF98-F57083B79BB5}" destId="{8EFEAA08-E10E-437A-8EDD-A6F663A0492E}" srcOrd="0" destOrd="0" parTransId="{97AE4BCD-4219-45BF-AD34-2FBEB36071CE}" sibTransId="{70AC2598-6ED6-4202-9A54-C52A995ABEC7}"/>
    <dgm:cxn modelId="{7B223D37-A9ED-4075-918C-27DC4869AF4A}" type="presOf" srcId="{E9D03F58-80F2-4A9B-9E3C-E0A252380182}" destId="{EE38756F-F437-4FA0-B760-48FD821BEC77}" srcOrd="0" destOrd="1" presId="urn:microsoft.com/office/officeart/2005/8/layout/vList5"/>
    <dgm:cxn modelId="{1849E6DD-D02C-4FC1-BF78-D2FB654D6467}" type="presOf" srcId="{0B919ADA-B8A7-436E-84F0-9851E4CF1262}" destId="{3AA37256-A65C-4B00-BA3F-60F984BE3771}" srcOrd="0" destOrd="1" presId="urn:microsoft.com/office/officeart/2005/8/layout/vList5"/>
    <dgm:cxn modelId="{39038B45-8A10-4A10-BA05-2DF92B4FE742}" srcId="{2CC8C568-C21B-4D1E-9982-7C6271949EC7}" destId="{1F920D94-0A71-4880-B166-FA4640E5CE23}" srcOrd="1" destOrd="0" parTransId="{7228C509-3BBE-455D-9EEB-ADFD4DC7E9F3}" sibTransId="{1B0F3189-ED64-46A5-AD5D-25DC22A0B9DC}"/>
    <dgm:cxn modelId="{F88FB633-1032-4438-A52F-7FBA9537285C}" srcId="{C2F423F9-388D-446C-825D-6027123B976E}" destId="{2CC8C568-C21B-4D1E-9982-7C6271949EC7}" srcOrd="2" destOrd="0" parTransId="{0ACD2E23-BC43-492D-99EA-070F925C38D2}" sibTransId="{F28A268B-E9CD-4000-99C4-67082F9F58CF}"/>
    <dgm:cxn modelId="{48FDB90F-B4A3-42B1-9659-82A73A086C2A}" type="presOf" srcId="{941E29F3-8663-443D-B0AA-5A432EF33AA3}" destId="{D479D659-77B1-4A20-B59F-94561E6E9BE7}" srcOrd="0" destOrd="0" presId="urn:microsoft.com/office/officeart/2005/8/layout/vList5"/>
    <dgm:cxn modelId="{0D2B6DE9-E5B2-413B-9A0F-D46131686493}" srcId="{C2F423F9-388D-446C-825D-6027123B976E}" destId="{CB35DA9D-20D8-4677-A0CE-749E804CA8EF}" srcOrd="1" destOrd="0" parTransId="{69B0C243-3FC7-4AC9-9836-D6BF951C9104}" sibTransId="{9F25CAF7-87C2-4DBC-B9B6-BC3F6C0AC269}"/>
    <dgm:cxn modelId="{1068B778-ADE2-4646-8D94-2D2A86A425CE}" type="presOf" srcId="{C2F423F9-388D-446C-825D-6027123B976E}" destId="{D5B909D3-1860-4C97-AAA4-A976864661C1}" srcOrd="0" destOrd="0" presId="urn:microsoft.com/office/officeart/2005/8/layout/vList5"/>
    <dgm:cxn modelId="{510AFD8D-FEB5-4614-ADA2-70C9A4C1445A}" type="presParOf" srcId="{D5B909D3-1860-4C97-AAA4-A976864661C1}" destId="{5699D7C7-519C-4541-A067-605CD71BC869}" srcOrd="0" destOrd="0" presId="urn:microsoft.com/office/officeart/2005/8/layout/vList5"/>
    <dgm:cxn modelId="{219A1BCD-5FE8-4987-940D-192191630139}" type="presParOf" srcId="{5699D7C7-519C-4541-A067-605CD71BC869}" destId="{BF0D50BC-F0C1-4FED-AE10-07267C33C5C6}" srcOrd="0" destOrd="0" presId="urn:microsoft.com/office/officeart/2005/8/layout/vList5"/>
    <dgm:cxn modelId="{E45E67E8-DD9E-40E9-B3EC-C17F7CE56F3A}" type="presParOf" srcId="{5699D7C7-519C-4541-A067-605CD71BC869}" destId="{3AA37256-A65C-4B00-BA3F-60F984BE3771}" srcOrd="1" destOrd="0" presId="urn:microsoft.com/office/officeart/2005/8/layout/vList5"/>
    <dgm:cxn modelId="{C1708529-84E7-4659-98E0-3A37A5859FBA}" type="presParOf" srcId="{D5B909D3-1860-4C97-AAA4-A976864661C1}" destId="{BDB2CA26-2A0F-4A4D-B6F5-E7CDF35D76BD}" srcOrd="1" destOrd="0" presId="urn:microsoft.com/office/officeart/2005/8/layout/vList5"/>
    <dgm:cxn modelId="{72C6B19C-6BA5-4D26-B83C-30CEDA2C9464}" type="presParOf" srcId="{D5B909D3-1860-4C97-AAA4-A976864661C1}" destId="{A911FF6F-66A6-40D6-8849-AD5617E90095}" srcOrd="2" destOrd="0" presId="urn:microsoft.com/office/officeart/2005/8/layout/vList5"/>
    <dgm:cxn modelId="{DE14AE21-DAB9-48F7-B7D8-2557B86B4E17}" type="presParOf" srcId="{A911FF6F-66A6-40D6-8849-AD5617E90095}" destId="{5E6BC4E6-E0C4-4702-931E-7C890374CB40}" srcOrd="0" destOrd="0" presId="urn:microsoft.com/office/officeart/2005/8/layout/vList5"/>
    <dgm:cxn modelId="{108B3F58-ECC8-451A-9A1E-D3EEC9496304}" type="presParOf" srcId="{A911FF6F-66A6-40D6-8849-AD5617E90095}" destId="{EE38756F-F437-4FA0-B760-48FD821BEC77}" srcOrd="1" destOrd="0" presId="urn:microsoft.com/office/officeart/2005/8/layout/vList5"/>
    <dgm:cxn modelId="{14ACD87F-DE53-4F86-8E7A-562ABF4B39E0}" type="presParOf" srcId="{D5B909D3-1860-4C97-AAA4-A976864661C1}" destId="{9657663D-36E8-49B0-920D-7AE09A2739F1}" srcOrd="3" destOrd="0" presId="urn:microsoft.com/office/officeart/2005/8/layout/vList5"/>
    <dgm:cxn modelId="{A127CA46-2AE0-4E76-AF1A-16A3D9E49BCD}" type="presParOf" srcId="{D5B909D3-1860-4C97-AAA4-A976864661C1}" destId="{84B0DCF1-DF04-44DD-BAD0-841B258E2983}" srcOrd="4" destOrd="0" presId="urn:microsoft.com/office/officeart/2005/8/layout/vList5"/>
    <dgm:cxn modelId="{D2B67B81-5FD0-43ED-A023-EF65529B919B}" type="presParOf" srcId="{84B0DCF1-DF04-44DD-BAD0-841B258E2983}" destId="{9D049A9E-293A-491A-BB60-CF257BFAE022}" srcOrd="0" destOrd="0" presId="urn:microsoft.com/office/officeart/2005/8/layout/vList5"/>
    <dgm:cxn modelId="{ABC6BB02-C5AC-4AB0-AA3B-73810C6E6225}" type="presParOf" srcId="{84B0DCF1-DF04-44DD-BAD0-841B258E2983}" destId="{D479D659-77B1-4A20-B59F-94561E6E9BE7}"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1A3CA3F-63CE-42C6-9614-6C3A058C01D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F7258E2F-5152-4AD8-9332-25123CD5D573}">
      <dgm:prSet phldrT="[Text]" custT="1"/>
      <dgm:spPr/>
      <dgm:t>
        <a:bodyPr/>
        <a:lstStyle/>
        <a:p>
          <a:pPr algn="ctr"/>
          <a:r>
            <a:rPr lang="sr-Cyrl-CS" sz="1400" smtClean="0">
              <a:latin typeface="Times New Roman" pitchFamily="18" charset="0"/>
              <a:cs typeface="Times New Roman" pitchFamily="18" charset="0"/>
            </a:rPr>
            <a:t>ЛЕЧЕЊЕ СЛАБОВИДОСТИ ТЈ: АМБЛИОПИЈЕ</a:t>
          </a:r>
          <a:endParaRPr lang="en-US" sz="1400">
            <a:latin typeface="Times New Roman" pitchFamily="18" charset="0"/>
            <a:cs typeface="Times New Roman" pitchFamily="18" charset="0"/>
          </a:endParaRPr>
        </a:p>
      </dgm:t>
    </dgm:pt>
    <dgm:pt modelId="{EC69A274-FCE9-42A6-BD6A-52CE7685E4D4}" type="parTrans" cxnId="{89A561C5-982F-46E8-91F9-0438758881FB}">
      <dgm:prSet/>
      <dgm:spPr/>
      <dgm:t>
        <a:bodyPr/>
        <a:lstStyle/>
        <a:p>
          <a:endParaRPr lang="en-US"/>
        </a:p>
      </dgm:t>
    </dgm:pt>
    <dgm:pt modelId="{B23030BB-F1A5-460F-8E12-79D8265464C9}" type="sibTrans" cxnId="{89A561C5-982F-46E8-91F9-0438758881FB}">
      <dgm:prSet/>
      <dgm:spPr/>
      <dgm:t>
        <a:bodyPr/>
        <a:lstStyle/>
        <a:p>
          <a:endParaRPr lang="en-US"/>
        </a:p>
      </dgm:t>
    </dgm:pt>
    <dgm:pt modelId="{C2287C81-4B5D-4AA3-96B9-A2FD5B6C8049}">
      <dgm:prSet phldrT="[Text]" custT="1"/>
      <dgm:spPr/>
      <dgm:t>
        <a:bodyPr/>
        <a:lstStyle/>
        <a:p>
          <a:pPr algn="ctr"/>
          <a:r>
            <a:rPr lang="sr-Cyrl-CS" sz="1400" smtClean="0">
              <a:latin typeface="Times New Roman" pitchFamily="18" charset="0"/>
              <a:cs typeface="Times New Roman" pitchFamily="18" charset="0"/>
            </a:rPr>
            <a:t>ПРВИ И НАЈВАЖНИЈИ ЦИЉ У ЛЕЧЕЊУ РАЗРОКОГ ДЕТЕТА</a:t>
          </a:r>
          <a:endParaRPr lang="en-US" sz="1400">
            <a:latin typeface="Times New Roman" pitchFamily="18" charset="0"/>
            <a:cs typeface="Times New Roman" pitchFamily="18" charset="0"/>
          </a:endParaRPr>
        </a:p>
      </dgm:t>
    </dgm:pt>
    <dgm:pt modelId="{5E7A814D-F31E-4AA1-966B-FFFAF9D6E8B2}" type="parTrans" cxnId="{2740780C-614A-4393-BB1D-1451A7C26069}">
      <dgm:prSet/>
      <dgm:spPr/>
      <dgm:t>
        <a:bodyPr/>
        <a:lstStyle/>
        <a:p>
          <a:endParaRPr lang="en-US"/>
        </a:p>
      </dgm:t>
    </dgm:pt>
    <dgm:pt modelId="{9F7E538B-59B5-4E03-A90B-2731BB9A6F89}" type="sibTrans" cxnId="{2740780C-614A-4393-BB1D-1451A7C26069}">
      <dgm:prSet/>
      <dgm:spPr/>
      <dgm:t>
        <a:bodyPr/>
        <a:lstStyle/>
        <a:p>
          <a:endParaRPr lang="en-US"/>
        </a:p>
      </dgm:t>
    </dgm:pt>
    <dgm:pt modelId="{83737B51-A449-4ECC-ABF3-445935DA70B1}">
      <dgm:prSet phldrT="[Text]" custT="1"/>
      <dgm:spPr/>
      <dgm:t>
        <a:bodyPr/>
        <a:lstStyle/>
        <a:p>
          <a:pPr algn="ctr"/>
          <a:r>
            <a:rPr lang="sr-Cyrl-CS" sz="1400" b="1" i="1" u="sng" smtClean="0">
              <a:latin typeface="Times New Roman" pitchFamily="18" charset="0"/>
              <a:cs typeface="Times New Roman" pitchFamily="18" charset="0"/>
            </a:rPr>
            <a:t>ПЛЕОПТИКА</a:t>
          </a:r>
          <a:r>
            <a:rPr lang="sr-Cyrl-CS" sz="1400" smtClean="0">
              <a:latin typeface="Times New Roman" pitchFamily="18" charset="0"/>
              <a:cs typeface="Times New Roman" pitchFamily="18" charset="0"/>
            </a:rPr>
            <a:t>: дисциплина која се бави испитивањем и лечењем слабовидости</a:t>
          </a:r>
          <a:endParaRPr lang="en-US" sz="1400">
            <a:latin typeface="Times New Roman" pitchFamily="18" charset="0"/>
            <a:cs typeface="Times New Roman" pitchFamily="18" charset="0"/>
          </a:endParaRPr>
        </a:p>
      </dgm:t>
    </dgm:pt>
    <dgm:pt modelId="{8CAE687D-9714-46F2-B879-2E8282E16A85}" type="parTrans" cxnId="{52958C5F-6467-45E9-8B71-C898FBCC982F}">
      <dgm:prSet/>
      <dgm:spPr/>
      <dgm:t>
        <a:bodyPr/>
        <a:lstStyle/>
        <a:p>
          <a:endParaRPr lang="en-US"/>
        </a:p>
      </dgm:t>
    </dgm:pt>
    <dgm:pt modelId="{C46B4269-6E66-407B-9B82-B022D18BAEF3}" type="sibTrans" cxnId="{52958C5F-6467-45E9-8B71-C898FBCC982F}">
      <dgm:prSet/>
      <dgm:spPr/>
      <dgm:t>
        <a:bodyPr/>
        <a:lstStyle/>
        <a:p>
          <a:endParaRPr lang="en-US"/>
        </a:p>
      </dgm:t>
    </dgm:pt>
    <dgm:pt modelId="{5DE4211C-6F80-4F52-A4D2-F8B8F4627BD7}" type="pres">
      <dgm:prSet presAssocID="{91A3CA3F-63CE-42C6-9614-6C3A058C01DC}" presName="linear" presStyleCnt="0">
        <dgm:presLayoutVars>
          <dgm:animLvl val="lvl"/>
          <dgm:resizeHandles val="exact"/>
        </dgm:presLayoutVars>
      </dgm:prSet>
      <dgm:spPr/>
      <dgm:t>
        <a:bodyPr/>
        <a:lstStyle/>
        <a:p>
          <a:endParaRPr lang="en-US"/>
        </a:p>
      </dgm:t>
    </dgm:pt>
    <dgm:pt modelId="{80F3D45D-1100-49EF-9D2B-BAD4549F8DB7}" type="pres">
      <dgm:prSet presAssocID="{F7258E2F-5152-4AD8-9332-25123CD5D573}" presName="parentText" presStyleLbl="node1" presStyleIdx="0" presStyleCnt="2">
        <dgm:presLayoutVars>
          <dgm:chMax val="0"/>
          <dgm:bulletEnabled val="1"/>
        </dgm:presLayoutVars>
      </dgm:prSet>
      <dgm:spPr/>
      <dgm:t>
        <a:bodyPr/>
        <a:lstStyle/>
        <a:p>
          <a:endParaRPr lang="en-US"/>
        </a:p>
      </dgm:t>
    </dgm:pt>
    <dgm:pt modelId="{1B8FB4F1-F483-4111-9E0D-A37273C93E59}" type="pres">
      <dgm:prSet presAssocID="{F7258E2F-5152-4AD8-9332-25123CD5D573}" presName="childText" presStyleLbl="revTx" presStyleIdx="0" presStyleCnt="1">
        <dgm:presLayoutVars>
          <dgm:bulletEnabled val="1"/>
        </dgm:presLayoutVars>
      </dgm:prSet>
      <dgm:spPr/>
      <dgm:t>
        <a:bodyPr/>
        <a:lstStyle/>
        <a:p>
          <a:endParaRPr lang="en-US"/>
        </a:p>
      </dgm:t>
    </dgm:pt>
    <dgm:pt modelId="{D4293E04-9AB8-4629-88AD-7658BB955EBC}" type="pres">
      <dgm:prSet presAssocID="{83737B51-A449-4ECC-ABF3-445935DA70B1}" presName="parentText" presStyleLbl="node1" presStyleIdx="1" presStyleCnt="2">
        <dgm:presLayoutVars>
          <dgm:chMax val="0"/>
          <dgm:bulletEnabled val="1"/>
        </dgm:presLayoutVars>
      </dgm:prSet>
      <dgm:spPr/>
      <dgm:t>
        <a:bodyPr/>
        <a:lstStyle/>
        <a:p>
          <a:endParaRPr lang="en-US"/>
        </a:p>
      </dgm:t>
    </dgm:pt>
  </dgm:ptLst>
  <dgm:cxnLst>
    <dgm:cxn modelId="{2740780C-614A-4393-BB1D-1451A7C26069}" srcId="{F7258E2F-5152-4AD8-9332-25123CD5D573}" destId="{C2287C81-4B5D-4AA3-96B9-A2FD5B6C8049}" srcOrd="0" destOrd="0" parTransId="{5E7A814D-F31E-4AA1-966B-FFFAF9D6E8B2}" sibTransId="{9F7E538B-59B5-4E03-A90B-2731BB9A6F89}"/>
    <dgm:cxn modelId="{89A561C5-982F-46E8-91F9-0438758881FB}" srcId="{91A3CA3F-63CE-42C6-9614-6C3A058C01DC}" destId="{F7258E2F-5152-4AD8-9332-25123CD5D573}" srcOrd="0" destOrd="0" parTransId="{EC69A274-FCE9-42A6-BD6A-52CE7685E4D4}" sibTransId="{B23030BB-F1A5-460F-8E12-79D8265464C9}"/>
    <dgm:cxn modelId="{200130E0-6B8A-4060-B511-216AD04B42A7}" type="presOf" srcId="{83737B51-A449-4ECC-ABF3-445935DA70B1}" destId="{D4293E04-9AB8-4629-88AD-7658BB955EBC}" srcOrd="0" destOrd="0" presId="urn:microsoft.com/office/officeart/2005/8/layout/vList2"/>
    <dgm:cxn modelId="{8B33A6A8-5550-4F79-B845-F34AA0059738}" type="presOf" srcId="{91A3CA3F-63CE-42C6-9614-6C3A058C01DC}" destId="{5DE4211C-6F80-4F52-A4D2-F8B8F4627BD7}" srcOrd="0" destOrd="0" presId="urn:microsoft.com/office/officeart/2005/8/layout/vList2"/>
    <dgm:cxn modelId="{A210DDA4-49CC-459D-AA52-E479E37A433B}" type="presOf" srcId="{F7258E2F-5152-4AD8-9332-25123CD5D573}" destId="{80F3D45D-1100-49EF-9D2B-BAD4549F8DB7}" srcOrd="0" destOrd="0" presId="urn:microsoft.com/office/officeart/2005/8/layout/vList2"/>
    <dgm:cxn modelId="{52958C5F-6467-45E9-8B71-C898FBCC982F}" srcId="{91A3CA3F-63CE-42C6-9614-6C3A058C01DC}" destId="{83737B51-A449-4ECC-ABF3-445935DA70B1}" srcOrd="1" destOrd="0" parTransId="{8CAE687D-9714-46F2-B879-2E8282E16A85}" sibTransId="{C46B4269-6E66-407B-9B82-B022D18BAEF3}"/>
    <dgm:cxn modelId="{B8881CD0-01FA-421A-B6C9-AD26A6AABE84}" type="presOf" srcId="{C2287C81-4B5D-4AA3-96B9-A2FD5B6C8049}" destId="{1B8FB4F1-F483-4111-9E0D-A37273C93E59}" srcOrd="0" destOrd="0" presId="urn:microsoft.com/office/officeart/2005/8/layout/vList2"/>
    <dgm:cxn modelId="{88617C91-1792-4E27-A469-4B7F8ECF828C}" type="presParOf" srcId="{5DE4211C-6F80-4F52-A4D2-F8B8F4627BD7}" destId="{80F3D45D-1100-49EF-9D2B-BAD4549F8DB7}" srcOrd="0" destOrd="0" presId="urn:microsoft.com/office/officeart/2005/8/layout/vList2"/>
    <dgm:cxn modelId="{F075EEDC-AAA7-467B-8210-BD1D49239C45}" type="presParOf" srcId="{5DE4211C-6F80-4F52-A4D2-F8B8F4627BD7}" destId="{1B8FB4F1-F483-4111-9E0D-A37273C93E59}" srcOrd="1" destOrd="0" presId="urn:microsoft.com/office/officeart/2005/8/layout/vList2"/>
    <dgm:cxn modelId="{F6023D8D-4CBC-4A0F-9B9E-C0CF636DAEB9}" type="presParOf" srcId="{5DE4211C-6F80-4F52-A4D2-F8B8F4627BD7}" destId="{D4293E04-9AB8-4629-88AD-7658BB955EBC}"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B7FA64-A71E-493E-8722-1CEAE89CBE9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6056E7A-E920-4682-89BD-438B5E6AB3EC}">
      <dgm:prSet phldrT="[Text]" custT="1"/>
      <dgm:spPr/>
      <dgm:t>
        <a:bodyPr/>
        <a:lstStyle/>
        <a:p>
          <a:pPr algn="ctr"/>
          <a:r>
            <a:rPr lang="sr-Cyrl-CS" sz="1400" smtClean="0">
              <a:latin typeface="Times New Roman" pitchFamily="18" charset="0"/>
              <a:cs typeface="Times New Roman" pitchFamily="18" charset="0"/>
            </a:rPr>
            <a:t>ОКЛУЗИЈА ВОДЕЋЕГ ОКА                             </a:t>
          </a:r>
          <a:r>
            <a:rPr lang="sr-Cyrl-CS" sz="1600" b="1" i="1" u="sng" smtClean="0">
              <a:latin typeface="Times New Roman" pitchFamily="18" charset="0"/>
              <a:cs typeface="Times New Roman" pitchFamily="18" charset="0"/>
            </a:rPr>
            <a:t>Главни начин лечења слабовидости</a:t>
          </a:r>
          <a:endParaRPr lang="en-US" sz="1600" b="1" i="1" u="sng">
            <a:latin typeface="Times New Roman" pitchFamily="18" charset="0"/>
            <a:cs typeface="Times New Roman" pitchFamily="18" charset="0"/>
          </a:endParaRPr>
        </a:p>
      </dgm:t>
    </dgm:pt>
    <dgm:pt modelId="{02AA1EE4-FB8E-495E-A81C-4013234FC6EB}" type="parTrans" cxnId="{211178B9-EF3D-4FB7-8749-00BF176D18B6}">
      <dgm:prSet/>
      <dgm:spPr/>
      <dgm:t>
        <a:bodyPr/>
        <a:lstStyle/>
        <a:p>
          <a:endParaRPr lang="en-US"/>
        </a:p>
      </dgm:t>
    </dgm:pt>
    <dgm:pt modelId="{2456A236-E5C0-4526-833B-39111026D887}" type="sibTrans" cxnId="{211178B9-EF3D-4FB7-8749-00BF176D18B6}">
      <dgm:prSet/>
      <dgm:spPr/>
      <dgm:t>
        <a:bodyPr/>
        <a:lstStyle/>
        <a:p>
          <a:endParaRPr lang="en-US"/>
        </a:p>
      </dgm:t>
    </dgm:pt>
    <dgm:pt modelId="{01B9F7B5-3C0B-44EA-9A85-08BF4E238A39}">
      <dgm:prSet phldrT="[Text]" custT="1"/>
      <dgm:spPr/>
      <dgm:t>
        <a:bodyPr/>
        <a:lstStyle/>
        <a:p>
          <a:r>
            <a:rPr lang="sr-Cyrl-CS" sz="1600" smtClean="0">
              <a:latin typeface="Times New Roman" pitchFamily="18" charset="0"/>
              <a:cs typeface="Times New Roman" pitchFamily="18" charset="0"/>
            </a:rPr>
            <a:t>Затварање доминантног ока: целодневно или пар сати (зависно од узраста детета и дубине слабовидости)</a:t>
          </a:r>
          <a:endParaRPr lang="en-US" sz="1600">
            <a:latin typeface="Times New Roman" pitchFamily="18" charset="0"/>
            <a:cs typeface="Times New Roman" pitchFamily="18" charset="0"/>
          </a:endParaRPr>
        </a:p>
      </dgm:t>
    </dgm:pt>
    <dgm:pt modelId="{DFFBBEDB-86B8-48A0-9102-267CA1C6F549}" type="parTrans" cxnId="{C11CD019-2923-490E-8332-8BFF7670348B}">
      <dgm:prSet/>
      <dgm:spPr/>
      <dgm:t>
        <a:bodyPr/>
        <a:lstStyle/>
        <a:p>
          <a:endParaRPr lang="en-US"/>
        </a:p>
      </dgm:t>
    </dgm:pt>
    <dgm:pt modelId="{50609168-D255-4A6D-83F3-83CEEBA766DA}" type="sibTrans" cxnId="{C11CD019-2923-490E-8332-8BFF7670348B}">
      <dgm:prSet/>
      <dgm:spPr/>
      <dgm:t>
        <a:bodyPr/>
        <a:lstStyle/>
        <a:p>
          <a:endParaRPr lang="en-US"/>
        </a:p>
      </dgm:t>
    </dgm:pt>
    <dgm:pt modelId="{3432E86F-C0DA-4F31-8FA9-A289EA6B149F}">
      <dgm:prSet phldrT="[Text]" custT="1"/>
      <dgm:spPr/>
      <dgm:t>
        <a:bodyPr/>
        <a:lstStyle/>
        <a:p>
          <a:pPr algn="ctr"/>
          <a:r>
            <a:rPr lang="sr-Cyrl-CS" sz="1600" smtClean="0">
              <a:latin typeface="Times New Roman" pitchFamily="18" charset="0"/>
              <a:cs typeface="Times New Roman" pitchFamily="18" charset="0"/>
            </a:rPr>
            <a:t>2 стадијума у лечењу амблиопије:        почетно побољшање и фаза учвршћивања постигнуте видне оштрине</a:t>
          </a:r>
          <a:endParaRPr lang="en-US" sz="1600">
            <a:latin typeface="Times New Roman" pitchFamily="18" charset="0"/>
            <a:cs typeface="Times New Roman" pitchFamily="18" charset="0"/>
          </a:endParaRPr>
        </a:p>
      </dgm:t>
    </dgm:pt>
    <dgm:pt modelId="{A608FC09-235F-46B6-8B74-AD8B8BC4ACCC}" type="parTrans" cxnId="{7BE6EA65-69A9-4907-BE56-39BAC38A58C3}">
      <dgm:prSet/>
      <dgm:spPr/>
      <dgm:t>
        <a:bodyPr/>
        <a:lstStyle/>
        <a:p>
          <a:endParaRPr lang="en-US"/>
        </a:p>
      </dgm:t>
    </dgm:pt>
    <dgm:pt modelId="{77A1CF37-519C-44CA-9B3B-FF6F8EC8DAC2}" type="sibTrans" cxnId="{7BE6EA65-69A9-4907-BE56-39BAC38A58C3}">
      <dgm:prSet/>
      <dgm:spPr/>
      <dgm:t>
        <a:bodyPr/>
        <a:lstStyle/>
        <a:p>
          <a:endParaRPr lang="en-US"/>
        </a:p>
      </dgm:t>
    </dgm:pt>
    <dgm:pt modelId="{13AEF7AE-EF8E-44EF-A5E9-1BC901DA6BEE}">
      <dgm:prSet phldrT="[Text]" custT="1"/>
      <dgm:spPr/>
      <dgm:t>
        <a:bodyPr/>
        <a:lstStyle/>
        <a:p>
          <a:r>
            <a:rPr lang="sr-Cyrl-CS" sz="1600" smtClean="0">
              <a:latin typeface="Times New Roman" pitchFamily="18" charset="0"/>
              <a:cs typeface="Times New Roman" pitchFamily="18" charset="0"/>
            </a:rPr>
            <a:t>У циљу одржања добијених резултата лечења доминантно око затварати и даље неколико сати дневно јер амблиопија се може повратити</a:t>
          </a:r>
          <a:endParaRPr lang="en-US" sz="1600">
            <a:latin typeface="Times New Roman" pitchFamily="18" charset="0"/>
            <a:cs typeface="Times New Roman" pitchFamily="18" charset="0"/>
          </a:endParaRPr>
        </a:p>
      </dgm:t>
    </dgm:pt>
    <dgm:pt modelId="{2A1CA92E-375D-46D3-971E-BDA5B4342D93}" type="parTrans" cxnId="{B0839941-2D6C-4BBE-881E-795CFB140B73}">
      <dgm:prSet/>
      <dgm:spPr/>
      <dgm:t>
        <a:bodyPr/>
        <a:lstStyle/>
        <a:p>
          <a:endParaRPr lang="en-US"/>
        </a:p>
      </dgm:t>
    </dgm:pt>
    <dgm:pt modelId="{0AE1D405-DD8E-4CE6-A67F-F5054EA65A26}" type="sibTrans" cxnId="{B0839941-2D6C-4BBE-881E-795CFB140B73}">
      <dgm:prSet/>
      <dgm:spPr/>
      <dgm:t>
        <a:bodyPr/>
        <a:lstStyle/>
        <a:p>
          <a:endParaRPr lang="en-US"/>
        </a:p>
      </dgm:t>
    </dgm:pt>
    <dgm:pt modelId="{06EE968B-922F-4556-AB67-CF3033B150A2}">
      <dgm:prSet phldrT="[Text]" custT="1"/>
      <dgm:spPr/>
      <dgm:t>
        <a:bodyPr/>
        <a:lstStyle/>
        <a:p>
          <a:r>
            <a:rPr lang="sr-Cyrl-CS" sz="1600" smtClean="0">
              <a:latin typeface="Times New Roman" pitchFamily="18" charset="0"/>
              <a:cs typeface="Times New Roman" pitchFamily="18" charset="0"/>
            </a:rPr>
            <a:t>Стимиулише се слабовидо око у тежњи да се побољша видна оштрина </a:t>
          </a:r>
          <a:endParaRPr lang="en-US" sz="1600">
            <a:latin typeface="Times New Roman" pitchFamily="18" charset="0"/>
            <a:cs typeface="Times New Roman" pitchFamily="18" charset="0"/>
          </a:endParaRPr>
        </a:p>
      </dgm:t>
    </dgm:pt>
    <dgm:pt modelId="{1A00A464-4409-4222-BD41-DF0A4CD01BB6}" type="parTrans" cxnId="{1F49396A-E6D4-494A-9D28-B2F78542556D}">
      <dgm:prSet/>
      <dgm:spPr/>
      <dgm:t>
        <a:bodyPr/>
        <a:lstStyle/>
        <a:p>
          <a:endParaRPr lang="en-US"/>
        </a:p>
      </dgm:t>
    </dgm:pt>
    <dgm:pt modelId="{5BBA2288-71D2-4F4C-8657-C60CB0B04A7D}" type="sibTrans" cxnId="{1F49396A-E6D4-494A-9D28-B2F78542556D}">
      <dgm:prSet/>
      <dgm:spPr/>
      <dgm:t>
        <a:bodyPr/>
        <a:lstStyle/>
        <a:p>
          <a:endParaRPr lang="en-US"/>
        </a:p>
      </dgm:t>
    </dgm:pt>
    <dgm:pt modelId="{642E308A-ECF9-4D06-B30E-321A12D72071}">
      <dgm:prSet phldrT="[Text]" custT="1"/>
      <dgm:spPr/>
      <dgm:t>
        <a:bodyPr/>
        <a:lstStyle/>
        <a:p>
          <a:r>
            <a:rPr lang="sr-Cyrl-CS" sz="1600" smtClean="0">
              <a:latin typeface="Times New Roman" pitchFamily="18" charset="0"/>
              <a:cs typeface="Times New Roman" pitchFamily="18" charset="0"/>
            </a:rPr>
            <a:t>Ако у првих 4 месеци нема побољшања видне оштрине ова врсте лечења се прекида</a:t>
          </a:r>
          <a:endParaRPr lang="en-US" sz="1600">
            <a:latin typeface="Times New Roman" pitchFamily="18" charset="0"/>
            <a:cs typeface="Times New Roman" pitchFamily="18" charset="0"/>
          </a:endParaRPr>
        </a:p>
      </dgm:t>
    </dgm:pt>
    <dgm:pt modelId="{59E954B6-84AF-41FD-BC16-CFBF46A40E9C}" type="parTrans" cxnId="{BDFC10B6-08F2-479E-98C6-F2088AEC4F87}">
      <dgm:prSet/>
      <dgm:spPr/>
      <dgm:t>
        <a:bodyPr/>
        <a:lstStyle/>
        <a:p>
          <a:endParaRPr lang="en-US"/>
        </a:p>
      </dgm:t>
    </dgm:pt>
    <dgm:pt modelId="{A3FF2497-4E1D-4BE4-B8D4-F922F53E3FBF}" type="sibTrans" cxnId="{BDFC10B6-08F2-479E-98C6-F2088AEC4F87}">
      <dgm:prSet/>
      <dgm:spPr/>
      <dgm:t>
        <a:bodyPr/>
        <a:lstStyle/>
        <a:p>
          <a:endParaRPr lang="en-US"/>
        </a:p>
      </dgm:t>
    </dgm:pt>
    <dgm:pt modelId="{BDD075D9-788F-42F5-A6DA-70C9E3A61940}">
      <dgm:prSet phldrT="[Text]" custT="1"/>
      <dgm:spPr/>
      <dgm:t>
        <a:bodyPr/>
        <a:lstStyle/>
        <a:p>
          <a:pPr algn="ctr"/>
          <a:r>
            <a:rPr lang="sr-Cyrl-CS" sz="1400" smtClean="0">
              <a:latin typeface="Times New Roman" pitchFamily="18" charset="0"/>
              <a:cs typeface="Times New Roman" pitchFamily="18" charset="0"/>
            </a:rPr>
            <a:t>ПЛЕОПТИЧКЕ ВЕЖБЕ (</a:t>
          </a:r>
          <a:r>
            <a:rPr lang="sr-Latn-CS" sz="1400" smtClean="0">
              <a:latin typeface="Times New Roman" pitchFamily="18" charset="0"/>
              <a:cs typeface="Times New Roman" pitchFamily="18" charset="0"/>
            </a:rPr>
            <a:t>EUTIOSCOPIA)</a:t>
          </a:r>
          <a:endParaRPr lang="en-US" sz="1400">
            <a:latin typeface="Times New Roman" pitchFamily="18" charset="0"/>
            <a:cs typeface="Times New Roman" pitchFamily="18" charset="0"/>
          </a:endParaRPr>
        </a:p>
      </dgm:t>
    </dgm:pt>
    <dgm:pt modelId="{971A3C32-6A57-4DD0-9720-A7CCD1BBCAD1}" type="parTrans" cxnId="{FA2A07CD-CFC6-4B02-9ABD-1160D11CE9FB}">
      <dgm:prSet/>
      <dgm:spPr/>
    </dgm:pt>
    <dgm:pt modelId="{A6803FAA-4A36-48A8-B8EF-7119173FE83B}" type="sibTrans" cxnId="{FA2A07CD-CFC6-4B02-9ABD-1160D11CE9FB}">
      <dgm:prSet/>
      <dgm:spPr/>
    </dgm:pt>
    <dgm:pt modelId="{3B6F397B-8FE2-4481-8C89-E8546BC1EB59}" type="pres">
      <dgm:prSet presAssocID="{B3B7FA64-A71E-493E-8722-1CEAE89CBE91}" presName="linear" presStyleCnt="0">
        <dgm:presLayoutVars>
          <dgm:animLvl val="lvl"/>
          <dgm:resizeHandles val="exact"/>
        </dgm:presLayoutVars>
      </dgm:prSet>
      <dgm:spPr/>
      <dgm:t>
        <a:bodyPr/>
        <a:lstStyle/>
        <a:p>
          <a:endParaRPr lang="en-US"/>
        </a:p>
      </dgm:t>
    </dgm:pt>
    <dgm:pt modelId="{D31B4A66-7352-4679-B76F-21F2BE3771D1}" type="pres">
      <dgm:prSet presAssocID="{B6056E7A-E920-4682-89BD-438B5E6AB3EC}" presName="parentText" presStyleLbl="node1" presStyleIdx="0" presStyleCnt="3">
        <dgm:presLayoutVars>
          <dgm:chMax val="0"/>
          <dgm:bulletEnabled val="1"/>
        </dgm:presLayoutVars>
      </dgm:prSet>
      <dgm:spPr/>
      <dgm:t>
        <a:bodyPr/>
        <a:lstStyle/>
        <a:p>
          <a:endParaRPr lang="en-US"/>
        </a:p>
      </dgm:t>
    </dgm:pt>
    <dgm:pt modelId="{0F8E151D-2CBD-4819-932E-D2FF6BC96296}" type="pres">
      <dgm:prSet presAssocID="{B6056E7A-E920-4682-89BD-438B5E6AB3EC}" presName="childText" presStyleLbl="revTx" presStyleIdx="0" presStyleCnt="2">
        <dgm:presLayoutVars>
          <dgm:bulletEnabled val="1"/>
        </dgm:presLayoutVars>
      </dgm:prSet>
      <dgm:spPr/>
      <dgm:t>
        <a:bodyPr/>
        <a:lstStyle/>
        <a:p>
          <a:endParaRPr lang="en-US"/>
        </a:p>
      </dgm:t>
    </dgm:pt>
    <dgm:pt modelId="{693118EB-A336-422A-A6E6-115F7F4D137A}" type="pres">
      <dgm:prSet presAssocID="{3432E86F-C0DA-4F31-8FA9-A289EA6B149F}" presName="parentText" presStyleLbl="node1" presStyleIdx="1" presStyleCnt="3">
        <dgm:presLayoutVars>
          <dgm:chMax val="0"/>
          <dgm:bulletEnabled val="1"/>
        </dgm:presLayoutVars>
      </dgm:prSet>
      <dgm:spPr/>
      <dgm:t>
        <a:bodyPr/>
        <a:lstStyle/>
        <a:p>
          <a:endParaRPr lang="en-US"/>
        </a:p>
      </dgm:t>
    </dgm:pt>
    <dgm:pt modelId="{B0D9A707-7CD7-4241-B31A-F88E9C11D8E7}" type="pres">
      <dgm:prSet presAssocID="{3432E86F-C0DA-4F31-8FA9-A289EA6B149F}" presName="childText" presStyleLbl="revTx" presStyleIdx="1" presStyleCnt="2">
        <dgm:presLayoutVars>
          <dgm:bulletEnabled val="1"/>
        </dgm:presLayoutVars>
      </dgm:prSet>
      <dgm:spPr/>
      <dgm:t>
        <a:bodyPr/>
        <a:lstStyle/>
        <a:p>
          <a:endParaRPr lang="en-US"/>
        </a:p>
      </dgm:t>
    </dgm:pt>
    <dgm:pt modelId="{5EA5DE53-1892-486D-A98B-FE63BF518619}" type="pres">
      <dgm:prSet presAssocID="{BDD075D9-788F-42F5-A6DA-70C9E3A61940}" presName="parentText" presStyleLbl="node1" presStyleIdx="2" presStyleCnt="3">
        <dgm:presLayoutVars>
          <dgm:chMax val="0"/>
          <dgm:bulletEnabled val="1"/>
        </dgm:presLayoutVars>
      </dgm:prSet>
      <dgm:spPr/>
      <dgm:t>
        <a:bodyPr/>
        <a:lstStyle/>
        <a:p>
          <a:endParaRPr lang="en-US"/>
        </a:p>
      </dgm:t>
    </dgm:pt>
  </dgm:ptLst>
  <dgm:cxnLst>
    <dgm:cxn modelId="{BDFC10B6-08F2-479E-98C6-F2088AEC4F87}" srcId="{B6056E7A-E920-4682-89BD-438B5E6AB3EC}" destId="{642E308A-ECF9-4D06-B30E-321A12D72071}" srcOrd="2" destOrd="0" parTransId="{59E954B6-84AF-41FD-BC16-CFBF46A40E9C}" sibTransId="{A3FF2497-4E1D-4BE4-B8D4-F922F53E3FBF}"/>
    <dgm:cxn modelId="{211178B9-EF3D-4FB7-8749-00BF176D18B6}" srcId="{B3B7FA64-A71E-493E-8722-1CEAE89CBE91}" destId="{B6056E7A-E920-4682-89BD-438B5E6AB3EC}" srcOrd="0" destOrd="0" parTransId="{02AA1EE4-FB8E-495E-A81C-4013234FC6EB}" sibTransId="{2456A236-E5C0-4526-833B-39111026D887}"/>
    <dgm:cxn modelId="{FB235B66-349A-4622-85B3-4EE8E995CC04}" type="presOf" srcId="{01B9F7B5-3C0B-44EA-9A85-08BF4E238A39}" destId="{0F8E151D-2CBD-4819-932E-D2FF6BC96296}" srcOrd="0" destOrd="0" presId="urn:microsoft.com/office/officeart/2005/8/layout/vList2"/>
    <dgm:cxn modelId="{1F49396A-E6D4-494A-9D28-B2F78542556D}" srcId="{B6056E7A-E920-4682-89BD-438B5E6AB3EC}" destId="{06EE968B-922F-4556-AB67-CF3033B150A2}" srcOrd="1" destOrd="0" parTransId="{1A00A464-4409-4222-BD41-DF0A4CD01BB6}" sibTransId="{5BBA2288-71D2-4F4C-8657-C60CB0B04A7D}"/>
    <dgm:cxn modelId="{B0839941-2D6C-4BBE-881E-795CFB140B73}" srcId="{3432E86F-C0DA-4F31-8FA9-A289EA6B149F}" destId="{13AEF7AE-EF8E-44EF-A5E9-1BC901DA6BEE}" srcOrd="0" destOrd="0" parTransId="{2A1CA92E-375D-46D3-971E-BDA5B4342D93}" sibTransId="{0AE1D405-DD8E-4CE6-A67F-F5054EA65A26}"/>
    <dgm:cxn modelId="{C11CD019-2923-490E-8332-8BFF7670348B}" srcId="{B6056E7A-E920-4682-89BD-438B5E6AB3EC}" destId="{01B9F7B5-3C0B-44EA-9A85-08BF4E238A39}" srcOrd="0" destOrd="0" parTransId="{DFFBBEDB-86B8-48A0-9102-267CA1C6F549}" sibTransId="{50609168-D255-4A6D-83F3-83CEEBA766DA}"/>
    <dgm:cxn modelId="{7BE6EA65-69A9-4907-BE56-39BAC38A58C3}" srcId="{B3B7FA64-A71E-493E-8722-1CEAE89CBE91}" destId="{3432E86F-C0DA-4F31-8FA9-A289EA6B149F}" srcOrd="1" destOrd="0" parTransId="{A608FC09-235F-46B6-8B74-AD8B8BC4ACCC}" sibTransId="{77A1CF37-519C-44CA-9B3B-FF6F8EC8DAC2}"/>
    <dgm:cxn modelId="{2E407FB6-BD1C-4794-9EB7-50DAA7D42019}" type="presOf" srcId="{B6056E7A-E920-4682-89BD-438B5E6AB3EC}" destId="{D31B4A66-7352-4679-B76F-21F2BE3771D1}" srcOrd="0" destOrd="0" presId="urn:microsoft.com/office/officeart/2005/8/layout/vList2"/>
    <dgm:cxn modelId="{FA2A07CD-CFC6-4B02-9ABD-1160D11CE9FB}" srcId="{B3B7FA64-A71E-493E-8722-1CEAE89CBE91}" destId="{BDD075D9-788F-42F5-A6DA-70C9E3A61940}" srcOrd="2" destOrd="0" parTransId="{971A3C32-6A57-4DD0-9720-A7CCD1BBCAD1}" sibTransId="{A6803FAA-4A36-48A8-B8EF-7119173FE83B}"/>
    <dgm:cxn modelId="{34996B27-3849-43C6-A42A-021A203F788E}" type="presOf" srcId="{642E308A-ECF9-4D06-B30E-321A12D72071}" destId="{0F8E151D-2CBD-4819-932E-D2FF6BC96296}" srcOrd="0" destOrd="2" presId="urn:microsoft.com/office/officeart/2005/8/layout/vList2"/>
    <dgm:cxn modelId="{62DE7EBC-73EA-4F9E-8903-FE7D9031D42A}" type="presOf" srcId="{BDD075D9-788F-42F5-A6DA-70C9E3A61940}" destId="{5EA5DE53-1892-486D-A98B-FE63BF518619}" srcOrd="0" destOrd="0" presId="urn:microsoft.com/office/officeart/2005/8/layout/vList2"/>
    <dgm:cxn modelId="{7B7D8165-8853-428A-B5B7-2F218032F566}" type="presOf" srcId="{3432E86F-C0DA-4F31-8FA9-A289EA6B149F}" destId="{693118EB-A336-422A-A6E6-115F7F4D137A}" srcOrd="0" destOrd="0" presId="urn:microsoft.com/office/officeart/2005/8/layout/vList2"/>
    <dgm:cxn modelId="{1B32FF94-7315-4A05-8DE3-320A18813E3B}" type="presOf" srcId="{06EE968B-922F-4556-AB67-CF3033B150A2}" destId="{0F8E151D-2CBD-4819-932E-D2FF6BC96296}" srcOrd="0" destOrd="1" presId="urn:microsoft.com/office/officeart/2005/8/layout/vList2"/>
    <dgm:cxn modelId="{6F546D50-B125-4F25-A279-14A30D156AF9}" type="presOf" srcId="{13AEF7AE-EF8E-44EF-A5E9-1BC901DA6BEE}" destId="{B0D9A707-7CD7-4241-B31A-F88E9C11D8E7}" srcOrd="0" destOrd="0" presId="urn:microsoft.com/office/officeart/2005/8/layout/vList2"/>
    <dgm:cxn modelId="{88A580AD-FFF5-468F-A827-F072D2A601C9}" type="presOf" srcId="{B3B7FA64-A71E-493E-8722-1CEAE89CBE91}" destId="{3B6F397B-8FE2-4481-8C89-E8546BC1EB59}" srcOrd="0" destOrd="0" presId="urn:microsoft.com/office/officeart/2005/8/layout/vList2"/>
    <dgm:cxn modelId="{D830A59D-13B5-4DE7-9970-D36086EB2F20}" type="presParOf" srcId="{3B6F397B-8FE2-4481-8C89-E8546BC1EB59}" destId="{D31B4A66-7352-4679-B76F-21F2BE3771D1}" srcOrd="0" destOrd="0" presId="urn:microsoft.com/office/officeart/2005/8/layout/vList2"/>
    <dgm:cxn modelId="{B3B7C843-03E9-4826-85FA-3E2BC92B8300}" type="presParOf" srcId="{3B6F397B-8FE2-4481-8C89-E8546BC1EB59}" destId="{0F8E151D-2CBD-4819-932E-D2FF6BC96296}" srcOrd="1" destOrd="0" presId="urn:microsoft.com/office/officeart/2005/8/layout/vList2"/>
    <dgm:cxn modelId="{AE2E9F68-5FE7-4771-A504-82C12087526F}" type="presParOf" srcId="{3B6F397B-8FE2-4481-8C89-E8546BC1EB59}" destId="{693118EB-A336-422A-A6E6-115F7F4D137A}" srcOrd="2" destOrd="0" presId="urn:microsoft.com/office/officeart/2005/8/layout/vList2"/>
    <dgm:cxn modelId="{320A3510-9BC6-45F9-95F2-DEC1FE83FA42}" type="presParOf" srcId="{3B6F397B-8FE2-4481-8C89-E8546BC1EB59}" destId="{B0D9A707-7CD7-4241-B31A-F88E9C11D8E7}" srcOrd="3" destOrd="0" presId="urn:microsoft.com/office/officeart/2005/8/layout/vList2"/>
    <dgm:cxn modelId="{E2D7D760-EDE5-4B05-9F5A-50E479955573}" type="presParOf" srcId="{3B6F397B-8FE2-4481-8C89-E8546BC1EB59}" destId="{5EA5DE53-1892-486D-A98B-FE63BF518619}"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63D3E0D-3C0E-4BCD-A248-B2C954A97B1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CDCCAB6-17E4-4A2F-9C0F-D2069FC4ED88}">
      <dgm:prSet phldrT="[Text]" custT="1"/>
      <dgm:spPr/>
      <dgm:t>
        <a:bodyPr/>
        <a:lstStyle/>
        <a:p>
          <a:pPr algn="ctr"/>
          <a:r>
            <a:rPr lang="sr-Cyrl-CS" sz="1600" smtClean="0">
              <a:latin typeface="Times New Roman" pitchFamily="18" charset="0"/>
              <a:cs typeface="Times New Roman" pitchFamily="18" charset="0"/>
            </a:rPr>
            <a:t>Атропинска циклоплегија водећег ока</a:t>
          </a:r>
          <a:endParaRPr lang="en-US" sz="1600">
            <a:latin typeface="Times New Roman" pitchFamily="18" charset="0"/>
            <a:cs typeface="Times New Roman" pitchFamily="18" charset="0"/>
          </a:endParaRPr>
        </a:p>
      </dgm:t>
    </dgm:pt>
    <dgm:pt modelId="{8D2DC4A0-E257-4AED-8106-4F4E94DF67D5}" type="parTrans" cxnId="{577CF214-8D58-4C27-9F79-9A0F604E7768}">
      <dgm:prSet/>
      <dgm:spPr/>
      <dgm:t>
        <a:bodyPr/>
        <a:lstStyle/>
        <a:p>
          <a:endParaRPr lang="en-US"/>
        </a:p>
      </dgm:t>
    </dgm:pt>
    <dgm:pt modelId="{57A58ADA-8B3F-479C-814E-F62C2F12D7B8}" type="sibTrans" cxnId="{577CF214-8D58-4C27-9F79-9A0F604E7768}">
      <dgm:prSet/>
      <dgm:spPr/>
      <dgm:t>
        <a:bodyPr/>
        <a:lstStyle/>
        <a:p>
          <a:endParaRPr lang="en-US"/>
        </a:p>
      </dgm:t>
    </dgm:pt>
    <dgm:pt modelId="{1F9883CA-222E-4462-83B9-B945FE74BB2B}">
      <dgm:prSet phldrT="[Text]" custT="1"/>
      <dgm:spPr/>
      <dgm:t>
        <a:bodyPr/>
        <a:lstStyle/>
        <a:p>
          <a:r>
            <a:rPr lang="sr-Cyrl-CS" sz="1600" smtClean="0">
              <a:latin typeface="Times New Roman" pitchFamily="18" charset="0"/>
              <a:cs typeface="Times New Roman" pitchFamily="18" charset="0"/>
            </a:rPr>
            <a:t>Сол. Атропин (1Х у неколико дана) </a:t>
          </a:r>
          <a:r>
            <a:rPr lang="sr-Cyrl-CS" sz="1600" smtClean="0">
              <a:latin typeface="Times New Roman"/>
              <a:cs typeface="Times New Roman"/>
            </a:rPr>
            <a:t>→ смањење акомодативне способности водећег ока (посебно ако је далековидо)</a:t>
          </a:r>
          <a:endParaRPr lang="en-US" sz="1600">
            <a:latin typeface="Times New Roman" pitchFamily="18" charset="0"/>
            <a:cs typeface="Times New Roman" pitchFamily="18" charset="0"/>
          </a:endParaRPr>
        </a:p>
      </dgm:t>
    </dgm:pt>
    <dgm:pt modelId="{6D814891-64E3-47C5-B290-94796ECD8D92}" type="parTrans" cxnId="{A9305394-3458-4ABF-91B9-7C2A917808CE}">
      <dgm:prSet/>
      <dgm:spPr/>
      <dgm:t>
        <a:bodyPr/>
        <a:lstStyle/>
        <a:p>
          <a:endParaRPr lang="en-US"/>
        </a:p>
      </dgm:t>
    </dgm:pt>
    <dgm:pt modelId="{A7723029-295D-4E31-BE8B-D69B543FE84C}" type="sibTrans" cxnId="{A9305394-3458-4ABF-91B9-7C2A917808CE}">
      <dgm:prSet/>
      <dgm:spPr/>
      <dgm:t>
        <a:bodyPr/>
        <a:lstStyle/>
        <a:p>
          <a:endParaRPr lang="en-US"/>
        </a:p>
      </dgm:t>
    </dgm:pt>
    <dgm:pt modelId="{1FB5834D-BFC8-4068-9A9D-8427C14F9238}">
      <dgm:prSet phldrT="[Text]" custT="1"/>
      <dgm:spPr/>
      <dgm:t>
        <a:bodyPr/>
        <a:lstStyle/>
        <a:p>
          <a:r>
            <a:rPr lang="sr-Cyrl-CS" sz="1600" smtClean="0">
              <a:latin typeface="Times New Roman" pitchFamily="18" charset="0"/>
              <a:cs typeface="Times New Roman" pitchFamily="18" charset="0"/>
            </a:rPr>
            <a:t>Тако се форсира гледање слабовидим оком</a:t>
          </a:r>
          <a:endParaRPr lang="en-US" sz="1600">
            <a:latin typeface="Times New Roman" pitchFamily="18" charset="0"/>
            <a:cs typeface="Times New Roman" pitchFamily="18" charset="0"/>
          </a:endParaRPr>
        </a:p>
      </dgm:t>
    </dgm:pt>
    <dgm:pt modelId="{27254BC8-B755-4AFC-91E2-01D855564112}" type="parTrans" cxnId="{282A6A96-271E-4A54-BB83-247023309E22}">
      <dgm:prSet/>
      <dgm:spPr/>
      <dgm:t>
        <a:bodyPr/>
        <a:lstStyle/>
        <a:p>
          <a:endParaRPr lang="en-US"/>
        </a:p>
      </dgm:t>
    </dgm:pt>
    <dgm:pt modelId="{C09A51E6-11FC-41AD-8992-B5C19D4F1CF3}" type="sibTrans" cxnId="{282A6A96-271E-4A54-BB83-247023309E22}">
      <dgm:prSet/>
      <dgm:spPr/>
      <dgm:t>
        <a:bodyPr/>
        <a:lstStyle/>
        <a:p>
          <a:endParaRPr lang="en-US"/>
        </a:p>
      </dgm:t>
    </dgm:pt>
    <dgm:pt modelId="{437E7073-E04D-4F24-B08B-B33DCCDC74C7}" type="pres">
      <dgm:prSet presAssocID="{D63D3E0D-3C0E-4BCD-A248-B2C954A97B19}" presName="linear" presStyleCnt="0">
        <dgm:presLayoutVars>
          <dgm:animLvl val="lvl"/>
          <dgm:resizeHandles val="exact"/>
        </dgm:presLayoutVars>
      </dgm:prSet>
      <dgm:spPr/>
      <dgm:t>
        <a:bodyPr/>
        <a:lstStyle/>
        <a:p>
          <a:endParaRPr lang="en-US"/>
        </a:p>
      </dgm:t>
    </dgm:pt>
    <dgm:pt modelId="{EB3BB439-79FB-454F-B57C-8D8BD6C4DC04}" type="pres">
      <dgm:prSet presAssocID="{BCDCCAB6-17E4-4A2F-9C0F-D2069FC4ED88}" presName="parentText" presStyleLbl="node1" presStyleIdx="0" presStyleCnt="1">
        <dgm:presLayoutVars>
          <dgm:chMax val="0"/>
          <dgm:bulletEnabled val="1"/>
        </dgm:presLayoutVars>
      </dgm:prSet>
      <dgm:spPr/>
      <dgm:t>
        <a:bodyPr/>
        <a:lstStyle/>
        <a:p>
          <a:endParaRPr lang="en-US"/>
        </a:p>
      </dgm:t>
    </dgm:pt>
    <dgm:pt modelId="{BE0EAC79-3686-47E0-99B9-DA40DBA1B9FE}" type="pres">
      <dgm:prSet presAssocID="{BCDCCAB6-17E4-4A2F-9C0F-D2069FC4ED88}" presName="childText" presStyleLbl="revTx" presStyleIdx="0" presStyleCnt="1">
        <dgm:presLayoutVars>
          <dgm:bulletEnabled val="1"/>
        </dgm:presLayoutVars>
      </dgm:prSet>
      <dgm:spPr/>
      <dgm:t>
        <a:bodyPr/>
        <a:lstStyle/>
        <a:p>
          <a:endParaRPr lang="en-US"/>
        </a:p>
      </dgm:t>
    </dgm:pt>
  </dgm:ptLst>
  <dgm:cxnLst>
    <dgm:cxn modelId="{577CF214-8D58-4C27-9F79-9A0F604E7768}" srcId="{D63D3E0D-3C0E-4BCD-A248-B2C954A97B19}" destId="{BCDCCAB6-17E4-4A2F-9C0F-D2069FC4ED88}" srcOrd="0" destOrd="0" parTransId="{8D2DC4A0-E257-4AED-8106-4F4E94DF67D5}" sibTransId="{57A58ADA-8B3F-479C-814E-F62C2F12D7B8}"/>
    <dgm:cxn modelId="{3B69F8CC-048A-4C4E-AE31-7F5BA6E8EF4B}" type="presOf" srcId="{1F9883CA-222E-4462-83B9-B945FE74BB2B}" destId="{BE0EAC79-3686-47E0-99B9-DA40DBA1B9FE}" srcOrd="0" destOrd="0" presId="urn:microsoft.com/office/officeart/2005/8/layout/vList2"/>
    <dgm:cxn modelId="{A9305394-3458-4ABF-91B9-7C2A917808CE}" srcId="{BCDCCAB6-17E4-4A2F-9C0F-D2069FC4ED88}" destId="{1F9883CA-222E-4462-83B9-B945FE74BB2B}" srcOrd="0" destOrd="0" parTransId="{6D814891-64E3-47C5-B290-94796ECD8D92}" sibTransId="{A7723029-295D-4E31-BE8B-D69B543FE84C}"/>
    <dgm:cxn modelId="{282A6A96-271E-4A54-BB83-247023309E22}" srcId="{BCDCCAB6-17E4-4A2F-9C0F-D2069FC4ED88}" destId="{1FB5834D-BFC8-4068-9A9D-8427C14F9238}" srcOrd="1" destOrd="0" parTransId="{27254BC8-B755-4AFC-91E2-01D855564112}" sibTransId="{C09A51E6-11FC-41AD-8992-B5C19D4F1CF3}"/>
    <dgm:cxn modelId="{CFE72497-B21B-4D8A-A27A-CA5B9C21D3BF}" type="presOf" srcId="{D63D3E0D-3C0E-4BCD-A248-B2C954A97B19}" destId="{437E7073-E04D-4F24-B08B-B33DCCDC74C7}" srcOrd="0" destOrd="0" presId="urn:microsoft.com/office/officeart/2005/8/layout/vList2"/>
    <dgm:cxn modelId="{38D18922-E255-47AB-8F76-3DBBFE60CE0A}" type="presOf" srcId="{BCDCCAB6-17E4-4A2F-9C0F-D2069FC4ED88}" destId="{EB3BB439-79FB-454F-B57C-8D8BD6C4DC04}" srcOrd="0" destOrd="0" presId="urn:microsoft.com/office/officeart/2005/8/layout/vList2"/>
    <dgm:cxn modelId="{4BB3594E-2431-4B9A-8980-4789989398C7}" type="presOf" srcId="{1FB5834D-BFC8-4068-9A9D-8427C14F9238}" destId="{BE0EAC79-3686-47E0-99B9-DA40DBA1B9FE}" srcOrd="0" destOrd="1" presId="urn:microsoft.com/office/officeart/2005/8/layout/vList2"/>
    <dgm:cxn modelId="{A7F59ADC-1512-48AC-9F64-85D2ED23825D}" type="presParOf" srcId="{437E7073-E04D-4F24-B08B-B33DCCDC74C7}" destId="{EB3BB439-79FB-454F-B57C-8D8BD6C4DC04}" srcOrd="0" destOrd="0" presId="urn:microsoft.com/office/officeart/2005/8/layout/vList2"/>
    <dgm:cxn modelId="{24C94530-87D3-4257-94E6-9500FB2F6A71}" type="presParOf" srcId="{437E7073-E04D-4F24-B08B-B33DCCDC74C7}" destId="{BE0EAC79-3686-47E0-99B9-DA40DBA1B9FE}" srcOrd="1"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FB4111F-6ACA-4879-A437-AA60896082E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763D1485-A3C3-4B75-87A5-8509F9B95A49}">
      <dgm:prSet phldrT="[Text]" custT="1"/>
      <dgm:spPr/>
      <dgm:t>
        <a:bodyPr/>
        <a:lstStyle/>
        <a:p>
          <a:pPr algn="ctr"/>
          <a:r>
            <a:rPr lang="sr-Cyrl-CS" sz="1800" b="1" smtClean="0">
              <a:latin typeface="Times New Roman" pitchFamily="18" charset="0"/>
              <a:cs typeface="Times New Roman" pitchFamily="18" charset="0"/>
            </a:rPr>
            <a:t>Испитивање окуломоторне равнотеже</a:t>
          </a:r>
          <a:endParaRPr lang="en-US" sz="1800" b="1">
            <a:latin typeface="Times New Roman" pitchFamily="18" charset="0"/>
            <a:cs typeface="Times New Roman" pitchFamily="18" charset="0"/>
          </a:endParaRPr>
        </a:p>
      </dgm:t>
    </dgm:pt>
    <dgm:pt modelId="{9FC9D896-FEB0-4FA3-B00F-7DB158CE6C3E}" type="parTrans" cxnId="{5024393C-5D1E-4C1C-9506-E8BE0A151F5A}">
      <dgm:prSet/>
      <dgm:spPr/>
      <dgm:t>
        <a:bodyPr/>
        <a:lstStyle/>
        <a:p>
          <a:endParaRPr lang="en-US"/>
        </a:p>
      </dgm:t>
    </dgm:pt>
    <dgm:pt modelId="{E11F4E89-E60F-4076-9C13-560B0B4BF450}" type="sibTrans" cxnId="{5024393C-5D1E-4C1C-9506-E8BE0A151F5A}">
      <dgm:prSet/>
      <dgm:spPr/>
      <dgm:t>
        <a:bodyPr/>
        <a:lstStyle/>
        <a:p>
          <a:endParaRPr lang="en-US"/>
        </a:p>
      </dgm:t>
    </dgm:pt>
    <dgm:pt modelId="{F887DB96-B639-457E-A29C-923252809295}">
      <dgm:prSet phldrT="[Text]" custT="1"/>
      <dgm:spPr/>
      <dgm:t>
        <a:bodyPr/>
        <a:lstStyle/>
        <a:p>
          <a:pPr algn="ctr"/>
          <a:r>
            <a:rPr lang="sr-Cyrl-CS" sz="1600" b="0" smtClean="0">
              <a:latin typeface="Times New Roman" pitchFamily="18" charset="0"/>
              <a:cs typeface="Times New Roman" pitchFamily="18" charset="0"/>
            </a:rPr>
            <a:t>Тестови се изводе при фиксирању на даљину и близину </a:t>
          </a:r>
          <a:endParaRPr lang="en-US" sz="1600" b="0">
            <a:latin typeface="Times New Roman" pitchFamily="18" charset="0"/>
            <a:cs typeface="Times New Roman" pitchFamily="18" charset="0"/>
          </a:endParaRPr>
        </a:p>
      </dgm:t>
    </dgm:pt>
    <dgm:pt modelId="{3508B2A4-D7AF-40F9-A18B-2A207F06E392}" type="parTrans" cxnId="{F195F8B8-3A89-45A1-8626-3836712121D8}">
      <dgm:prSet/>
      <dgm:spPr/>
      <dgm:t>
        <a:bodyPr/>
        <a:lstStyle/>
        <a:p>
          <a:endParaRPr lang="en-US"/>
        </a:p>
      </dgm:t>
    </dgm:pt>
    <dgm:pt modelId="{8CC8F144-DCD3-4526-8178-F87D994234B5}" type="sibTrans" cxnId="{F195F8B8-3A89-45A1-8626-3836712121D8}">
      <dgm:prSet/>
      <dgm:spPr/>
      <dgm:t>
        <a:bodyPr/>
        <a:lstStyle/>
        <a:p>
          <a:endParaRPr lang="en-US"/>
        </a:p>
      </dgm:t>
    </dgm:pt>
    <dgm:pt modelId="{70827E3C-C076-43E8-9371-70BC9EE65368}" type="pres">
      <dgm:prSet presAssocID="{FFB4111F-6ACA-4879-A437-AA60896082EB}" presName="linear" presStyleCnt="0">
        <dgm:presLayoutVars>
          <dgm:animLvl val="lvl"/>
          <dgm:resizeHandles val="exact"/>
        </dgm:presLayoutVars>
      </dgm:prSet>
      <dgm:spPr/>
      <dgm:t>
        <a:bodyPr/>
        <a:lstStyle/>
        <a:p>
          <a:endParaRPr lang="en-US"/>
        </a:p>
      </dgm:t>
    </dgm:pt>
    <dgm:pt modelId="{924046E8-B8E3-45D5-A381-83FC8B4BD5F0}" type="pres">
      <dgm:prSet presAssocID="{763D1485-A3C3-4B75-87A5-8509F9B95A49}" presName="parentText" presStyleLbl="node1" presStyleIdx="0" presStyleCnt="1">
        <dgm:presLayoutVars>
          <dgm:chMax val="0"/>
          <dgm:bulletEnabled val="1"/>
        </dgm:presLayoutVars>
      </dgm:prSet>
      <dgm:spPr/>
      <dgm:t>
        <a:bodyPr/>
        <a:lstStyle/>
        <a:p>
          <a:endParaRPr lang="en-US"/>
        </a:p>
      </dgm:t>
    </dgm:pt>
    <dgm:pt modelId="{6C177FBD-06B1-41B7-AB39-73567E7E9F8D}" type="pres">
      <dgm:prSet presAssocID="{763D1485-A3C3-4B75-87A5-8509F9B95A49}" presName="childText" presStyleLbl="revTx" presStyleIdx="0" presStyleCnt="1">
        <dgm:presLayoutVars>
          <dgm:bulletEnabled val="1"/>
        </dgm:presLayoutVars>
      </dgm:prSet>
      <dgm:spPr/>
      <dgm:t>
        <a:bodyPr/>
        <a:lstStyle/>
        <a:p>
          <a:endParaRPr lang="en-US"/>
        </a:p>
      </dgm:t>
    </dgm:pt>
  </dgm:ptLst>
  <dgm:cxnLst>
    <dgm:cxn modelId="{F195F8B8-3A89-45A1-8626-3836712121D8}" srcId="{763D1485-A3C3-4B75-87A5-8509F9B95A49}" destId="{F887DB96-B639-457E-A29C-923252809295}" srcOrd="0" destOrd="0" parTransId="{3508B2A4-D7AF-40F9-A18B-2A207F06E392}" sibTransId="{8CC8F144-DCD3-4526-8178-F87D994234B5}"/>
    <dgm:cxn modelId="{9740CD01-131E-4BA1-9730-FC802086FC37}" type="presOf" srcId="{763D1485-A3C3-4B75-87A5-8509F9B95A49}" destId="{924046E8-B8E3-45D5-A381-83FC8B4BD5F0}" srcOrd="0" destOrd="0" presId="urn:microsoft.com/office/officeart/2005/8/layout/vList2"/>
    <dgm:cxn modelId="{3C0C2F5E-C554-4459-A0EE-11427572B050}" type="presOf" srcId="{FFB4111F-6ACA-4879-A437-AA60896082EB}" destId="{70827E3C-C076-43E8-9371-70BC9EE65368}" srcOrd="0" destOrd="0" presId="urn:microsoft.com/office/officeart/2005/8/layout/vList2"/>
    <dgm:cxn modelId="{E6C3E021-552B-4507-883D-DF7FE05B32CA}" type="presOf" srcId="{F887DB96-B639-457E-A29C-923252809295}" destId="{6C177FBD-06B1-41B7-AB39-73567E7E9F8D}" srcOrd="0" destOrd="0" presId="urn:microsoft.com/office/officeart/2005/8/layout/vList2"/>
    <dgm:cxn modelId="{5024393C-5D1E-4C1C-9506-E8BE0A151F5A}" srcId="{FFB4111F-6ACA-4879-A437-AA60896082EB}" destId="{763D1485-A3C3-4B75-87A5-8509F9B95A49}" srcOrd="0" destOrd="0" parTransId="{9FC9D896-FEB0-4FA3-B00F-7DB158CE6C3E}" sibTransId="{E11F4E89-E60F-4076-9C13-560B0B4BF450}"/>
    <dgm:cxn modelId="{5083CAC1-D0F1-442B-89C1-63492000BF9B}" type="presParOf" srcId="{70827E3C-C076-43E8-9371-70BC9EE65368}" destId="{924046E8-B8E3-45D5-A381-83FC8B4BD5F0}" srcOrd="0" destOrd="0" presId="urn:microsoft.com/office/officeart/2005/8/layout/vList2"/>
    <dgm:cxn modelId="{EE37F29C-2A1B-41D7-BC43-DCE5A4203D29}" type="presParOf" srcId="{70827E3C-C076-43E8-9371-70BC9EE65368}" destId="{6C177FBD-06B1-41B7-AB39-73567E7E9F8D}"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B816711-45D5-469B-ACD5-713B4AFE9D7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DF9688A-4600-4CEE-B6D1-F31B903EC1AB}">
      <dgm:prSet phldrT="[Text]" custT="1"/>
      <dgm:spPr/>
      <dgm:t>
        <a:bodyPr/>
        <a:lstStyle/>
        <a:p>
          <a:pPr algn="ctr"/>
          <a:r>
            <a:rPr lang="sr-Cyrl-CS" sz="1800" smtClean="0">
              <a:latin typeface="Times New Roman" pitchFamily="18" charset="0"/>
              <a:cs typeface="Times New Roman" pitchFamily="18" charset="0"/>
            </a:rPr>
            <a:t>Тест покривања (</a:t>
          </a:r>
          <a:r>
            <a:rPr lang="sr-Latn-CS" sz="1800" smtClean="0">
              <a:latin typeface="Times New Roman" pitchFamily="18" charset="0"/>
              <a:cs typeface="Times New Roman" pitchFamily="18" charset="0"/>
            </a:rPr>
            <a:t>Cover </a:t>
          </a:r>
          <a:r>
            <a:rPr lang="sr-Cyrl-CS" sz="1800" smtClean="0">
              <a:latin typeface="Times New Roman" pitchFamily="18" charset="0"/>
              <a:cs typeface="Times New Roman" pitchFamily="18" charset="0"/>
            </a:rPr>
            <a:t>тест)                                  за утврђивање манифестног страбизма</a:t>
          </a:r>
          <a:endParaRPr lang="en-US" sz="1800">
            <a:latin typeface="Times New Roman" pitchFamily="18" charset="0"/>
            <a:cs typeface="Times New Roman" pitchFamily="18" charset="0"/>
          </a:endParaRPr>
        </a:p>
      </dgm:t>
    </dgm:pt>
    <dgm:pt modelId="{866221D0-8DBF-44FC-8BFA-397494B96F39}" type="parTrans" cxnId="{11339A8A-81B5-444E-A345-1C4D1F9FBFB4}">
      <dgm:prSet/>
      <dgm:spPr/>
      <dgm:t>
        <a:bodyPr/>
        <a:lstStyle/>
        <a:p>
          <a:endParaRPr lang="en-US"/>
        </a:p>
      </dgm:t>
    </dgm:pt>
    <dgm:pt modelId="{9EA9DF67-6BEB-459B-B48C-A5595D9E1B76}" type="sibTrans" cxnId="{11339A8A-81B5-444E-A345-1C4D1F9FBFB4}">
      <dgm:prSet/>
      <dgm:spPr/>
      <dgm:t>
        <a:bodyPr/>
        <a:lstStyle/>
        <a:p>
          <a:endParaRPr lang="en-US"/>
        </a:p>
      </dgm:t>
    </dgm:pt>
    <dgm:pt modelId="{F372D8B1-B3B3-4DF8-B60E-F84716847434}">
      <dgm:prSet phldrT="[Text]" custT="1"/>
      <dgm:spPr/>
      <dgm:t>
        <a:bodyPr/>
        <a:lstStyle/>
        <a:p>
          <a:r>
            <a:rPr lang="sr-Cyrl-CS" sz="1600" smtClean="0">
              <a:latin typeface="Times New Roman" pitchFamily="18" charset="0"/>
              <a:cs typeface="Times New Roman" pitchFamily="18" charset="0"/>
            </a:rPr>
            <a:t>Покрива се једно око а посматра откривено око</a:t>
          </a:r>
          <a:r>
            <a:rPr lang="sr-Cyrl-CS" sz="1600" smtClean="0">
              <a:latin typeface="Times New Roman"/>
              <a:cs typeface="Times New Roman"/>
            </a:rPr>
            <a:t>→ </a:t>
          </a:r>
          <a:r>
            <a:rPr lang="sr-Latn-CS" sz="1600" smtClean="0">
              <a:latin typeface="Times New Roman"/>
              <a:cs typeface="Times New Roman"/>
            </a:rPr>
            <a:t>     </a:t>
          </a:r>
          <a:r>
            <a:rPr lang="sr-Cyrl-CS" sz="1600" smtClean="0">
              <a:latin typeface="Times New Roman"/>
              <a:cs typeface="Times New Roman"/>
            </a:rPr>
            <a:t>ако то око раније није фиксирало оно се помера тј. постоји манифестни страбизам</a:t>
          </a:r>
          <a:endParaRPr lang="en-US" sz="1600">
            <a:latin typeface="Times New Roman" pitchFamily="18" charset="0"/>
            <a:cs typeface="Times New Roman" pitchFamily="18" charset="0"/>
          </a:endParaRPr>
        </a:p>
      </dgm:t>
    </dgm:pt>
    <dgm:pt modelId="{380C9136-38C7-4901-B2DE-2F8CBF641494}" type="parTrans" cxnId="{8319250D-3B30-42E0-8042-9DFD3D92CE18}">
      <dgm:prSet/>
      <dgm:spPr/>
      <dgm:t>
        <a:bodyPr/>
        <a:lstStyle/>
        <a:p>
          <a:endParaRPr lang="en-US"/>
        </a:p>
      </dgm:t>
    </dgm:pt>
    <dgm:pt modelId="{6DCBEC5E-2531-4ED1-AE27-8E02C0F4939E}" type="sibTrans" cxnId="{8319250D-3B30-42E0-8042-9DFD3D92CE18}">
      <dgm:prSet/>
      <dgm:spPr/>
      <dgm:t>
        <a:bodyPr/>
        <a:lstStyle/>
        <a:p>
          <a:endParaRPr lang="en-US"/>
        </a:p>
      </dgm:t>
    </dgm:pt>
    <dgm:pt modelId="{388FF9B5-D18E-4C13-B3AF-6D41FB032FA1}">
      <dgm:prSet phldrT="[Text]" custT="1"/>
      <dgm:spPr/>
      <dgm:t>
        <a:bodyPr/>
        <a:lstStyle/>
        <a:p>
          <a:pPr algn="ctr"/>
          <a:r>
            <a:rPr lang="sr-Cyrl-CS" sz="1800" smtClean="0">
              <a:latin typeface="Times New Roman" pitchFamily="18" charset="0"/>
              <a:cs typeface="Times New Roman" pitchFamily="18" charset="0"/>
            </a:rPr>
            <a:t>Тест откривања (</a:t>
          </a:r>
          <a:r>
            <a:rPr lang="sr-Latn-CS" sz="1800" smtClean="0">
              <a:latin typeface="Times New Roman" pitchFamily="18" charset="0"/>
              <a:cs typeface="Times New Roman" pitchFamily="18" charset="0"/>
            </a:rPr>
            <a:t>Uncover </a:t>
          </a:r>
          <a:r>
            <a:rPr lang="sr-Cyrl-CS" sz="1800" smtClean="0">
              <a:latin typeface="Times New Roman" pitchFamily="18" charset="0"/>
              <a:cs typeface="Times New Roman" pitchFamily="18" charset="0"/>
            </a:rPr>
            <a:t>тест)                               за откривање латентног страбизма</a:t>
          </a:r>
          <a:endParaRPr lang="en-US" sz="1800">
            <a:latin typeface="Times New Roman" pitchFamily="18" charset="0"/>
            <a:cs typeface="Times New Roman" pitchFamily="18" charset="0"/>
          </a:endParaRPr>
        </a:p>
      </dgm:t>
    </dgm:pt>
    <dgm:pt modelId="{A798940C-CC69-42A1-8EBE-CCF15BEEE41C}" type="parTrans" cxnId="{C9C526E7-2319-4FDC-83C9-D3F3572DFCE6}">
      <dgm:prSet/>
      <dgm:spPr/>
      <dgm:t>
        <a:bodyPr/>
        <a:lstStyle/>
        <a:p>
          <a:endParaRPr lang="en-US"/>
        </a:p>
      </dgm:t>
    </dgm:pt>
    <dgm:pt modelId="{8E31F90E-0D06-4B64-8827-2B4884DA5B40}" type="sibTrans" cxnId="{C9C526E7-2319-4FDC-83C9-D3F3572DFCE6}">
      <dgm:prSet/>
      <dgm:spPr/>
      <dgm:t>
        <a:bodyPr/>
        <a:lstStyle/>
        <a:p>
          <a:endParaRPr lang="en-US"/>
        </a:p>
      </dgm:t>
    </dgm:pt>
    <dgm:pt modelId="{D19FCF28-477F-4FB6-A7B5-1B7706B71965}">
      <dgm:prSet phldrT="[Text]" custT="1"/>
      <dgm:spPr/>
      <dgm:t>
        <a:bodyPr/>
        <a:lstStyle/>
        <a:p>
          <a:r>
            <a:rPr lang="sr-Cyrl-CS" sz="1600" smtClean="0">
              <a:latin typeface="Times New Roman" pitchFamily="18" charset="0"/>
              <a:cs typeface="Times New Roman" pitchFamily="18" charset="0"/>
            </a:rPr>
            <a:t>Посматра се покривено око након његовог откривања тј. његов евентуални </a:t>
          </a:r>
          <a:r>
            <a:rPr lang="sr-Cyrl-CS" sz="1600" b="1" i="1" smtClean="0">
              <a:latin typeface="Times New Roman" pitchFamily="18" charset="0"/>
              <a:cs typeface="Times New Roman" pitchFamily="18" charset="0"/>
            </a:rPr>
            <a:t>реституциони покрет ка средишњем положају </a:t>
          </a:r>
          <a:r>
            <a:rPr lang="sr-Cyrl-CS" sz="1600" smtClean="0">
              <a:latin typeface="Times New Roman" pitchFamily="18" charset="0"/>
              <a:cs typeface="Times New Roman" pitchFamily="18" charset="0"/>
            </a:rPr>
            <a:t>ради презимања функције</a:t>
          </a:r>
          <a:endParaRPr lang="en-US" sz="1600">
            <a:latin typeface="Times New Roman" pitchFamily="18" charset="0"/>
            <a:cs typeface="Times New Roman" pitchFamily="18" charset="0"/>
          </a:endParaRPr>
        </a:p>
      </dgm:t>
    </dgm:pt>
    <dgm:pt modelId="{5705D0F8-04C3-44BA-A8C1-2CFBA21DC1C9}" type="parTrans" cxnId="{79F192AF-EE0D-4BE0-9342-7DCFC3A49279}">
      <dgm:prSet/>
      <dgm:spPr/>
      <dgm:t>
        <a:bodyPr/>
        <a:lstStyle/>
        <a:p>
          <a:endParaRPr lang="en-US"/>
        </a:p>
      </dgm:t>
    </dgm:pt>
    <dgm:pt modelId="{F6F6FCB7-D1BA-454E-896D-4B0493090800}" type="sibTrans" cxnId="{79F192AF-EE0D-4BE0-9342-7DCFC3A49279}">
      <dgm:prSet/>
      <dgm:spPr/>
      <dgm:t>
        <a:bodyPr/>
        <a:lstStyle/>
        <a:p>
          <a:endParaRPr lang="en-US"/>
        </a:p>
      </dgm:t>
    </dgm:pt>
    <dgm:pt modelId="{82ADCBA2-3D38-4383-9D19-568AE2E76B25}">
      <dgm:prSet phldrT="[Text]" custT="1"/>
      <dgm:spPr/>
      <dgm:t>
        <a:bodyPr/>
        <a:lstStyle/>
        <a:p>
          <a:r>
            <a:rPr lang="sr-Cyrl-CS" sz="1600" smtClean="0">
              <a:latin typeface="Times New Roman" pitchFamily="18" charset="0"/>
              <a:cs typeface="Times New Roman" pitchFamily="18" charset="0"/>
            </a:rPr>
            <a:t>Квантитативно мерење угла девијације</a:t>
          </a:r>
          <a:endParaRPr lang="en-US" sz="1600">
            <a:latin typeface="Times New Roman" pitchFamily="18" charset="0"/>
            <a:cs typeface="Times New Roman" pitchFamily="18" charset="0"/>
          </a:endParaRPr>
        </a:p>
      </dgm:t>
    </dgm:pt>
    <dgm:pt modelId="{C40F30E9-051C-4911-ACEE-ED565AFD817A}" type="parTrans" cxnId="{0EEF7797-969E-456C-BD86-FA16FE128B78}">
      <dgm:prSet/>
      <dgm:spPr/>
      <dgm:t>
        <a:bodyPr/>
        <a:lstStyle/>
        <a:p>
          <a:endParaRPr lang="en-US"/>
        </a:p>
      </dgm:t>
    </dgm:pt>
    <dgm:pt modelId="{FEE9DD02-127F-4F79-AB99-162BAE7D20BE}" type="sibTrans" cxnId="{0EEF7797-969E-456C-BD86-FA16FE128B78}">
      <dgm:prSet/>
      <dgm:spPr/>
      <dgm:t>
        <a:bodyPr/>
        <a:lstStyle/>
        <a:p>
          <a:endParaRPr lang="en-US"/>
        </a:p>
      </dgm:t>
    </dgm:pt>
    <dgm:pt modelId="{A125D748-9FDA-48BA-8CEF-0535CEA3598A}">
      <dgm:prSet phldrT="[Text]" custT="1"/>
      <dgm:spPr/>
      <dgm:t>
        <a:bodyPr/>
        <a:lstStyle/>
        <a:p>
          <a:pPr algn="ctr"/>
          <a:r>
            <a:rPr lang="sr-Cyrl-CS" sz="1800" smtClean="0">
              <a:latin typeface="Times New Roman" pitchFamily="18" charset="0"/>
              <a:cs typeface="Times New Roman" pitchFamily="18" charset="0"/>
            </a:rPr>
            <a:t>Алтерирајући  </a:t>
          </a:r>
          <a:r>
            <a:rPr lang="sr-Latn-CS" sz="1800" smtClean="0">
              <a:latin typeface="Times New Roman" pitchFamily="18" charset="0"/>
              <a:cs typeface="Times New Roman" pitchFamily="18" charset="0"/>
            </a:rPr>
            <a:t>Cover </a:t>
          </a:r>
          <a:r>
            <a:rPr lang="sr-Cyrl-CS" sz="1800" smtClean="0">
              <a:latin typeface="Times New Roman" pitchFamily="18" charset="0"/>
              <a:cs typeface="Times New Roman" pitchFamily="18" charset="0"/>
            </a:rPr>
            <a:t>тест                       утврђивање укупне девијације</a:t>
          </a:r>
          <a:endParaRPr lang="en-US" sz="1800">
            <a:latin typeface="Times New Roman" pitchFamily="18" charset="0"/>
            <a:cs typeface="Times New Roman" pitchFamily="18" charset="0"/>
          </a:endParaRPr>
        </a:p>
      </dgm:t>
    </dgm:pt>
    <dgm:pt modelId="{2D5523CE-1184-4FA2-B7E0-558B7FC60F7B}" type="parTrans" cxnId="{28E8B7F1-A88A-46A4-BD47-AE60FF423DB5}">
      <dgm:prSet/>
      <dgm:spPr/>
      <dgm:t>
        <a:bodyPr/>
        <a:lstStyle/>
        <a:p>
          <a:endParaRPr lang="en-US"/>
        </a:p>
      </dgm:t>
    </dgm:pt>
    <dgm:pt modelId="{DC1906FF-CA6A-48B2-B496-03017E6EC9DB}" type="sibTrans" cxnId="{28E8B7F1-A88A-46A4-BD47-AE60FF423DB5}">
      <dgm:prSet/>
      <dgm:spPr/>
      <dgm:t>
        <a:bodyPr/>
        <a:lstStyle/>
        <a:p>
          <a:endParaRPr lang="en-US"/>
        </a:p>
      </dgm:t>
    </dgm:pt>
    <dgm:pt modelId="{8117BAB4-F8B5-4919-B40E-585A5C3131C5}">
      <dgm:prSet phldrT="[Text]" custT="1"/>
      <dgm:spPr/>
      <dgm:t>
        <a:bodyPr/>
        <a:lstStyle/>
        <a:p>
          <a:r>
            <a:rPr lang="sr-Cyrl-CS" sz="1600" smtClean="0">
              <a:latin typeface="Times New Roman" pitchFamily="18" charset="0"/>
              <a:cs typeface="Times New Roman" pitchFamily="18" charset="0"/>
            </a:rPr>
            <a:t>Наизменично покривамо једно па друго око (</a:t>
          </a:r>
          <a:r>
            <a:rPr lang="sr-Latn-CS" sz="1600" smtClean="0">
              <a:latin typeface="Times New Roman" pitchFamily="18" charset="0"/>
              <a:cs typeface="Times New Roman" pitchFamily="18" charset="0"/>
            </a:rPr>
            <a:t>Heterotropija +heteroforija</a:t>
          </a:r>
          <a:r>
            <a:rPr lang="en-US" sz="1600" smtClean="0">
              <a:latin typeface="Times New Roman" pitchFamily="18" charset="0"/>
              <a:cs typeface="Times New Roman" pitchFamily="18" charset="0"/>
            </a:rPr>
            <a:t>?</a:t>
          </a:r>
          <a:r>
            <a:rPr lang="sr-Cyrl-CS" sz="1600" smtClean="0">
              <a:latin typeface="Times New Roman" pitchFamily="18" charset="0"/>
              <a:cs typeface="Times New Roman" pitchFamily="18" charset="0"/>
            </a:rPr>
            <a:t> ако постоји)</a:t>
          </a:r>
          <a:endParaRPr lang="en-US" sz="1600">
            <a:latin typeface="Times New Roman" pitchFamily="18" charset="0"/>
            <a:cs typeface="Times New Roman" pitchFamily="18" charset="0"/>
          </a:endParaRPr>
        </a:p>
      </dgm:t>
    </dgm:pt>
    <dgm:pt modelId="{7A637AEB-7E27-40A3-B4AD-F09E66805F33}" type="parTrans" cxnId="{023CC85B-FE9D-4E68-B9B8-91FFCDCE322A}">
      <dgm:prSet/>
      <dgm:spPr/>
      <dgm:t>
        <a:bodyPr/>
        <a:lstStyle/>
        <a:p>
          <a:endParaRPr lang="en-US"/>
        </a:p>
      </dgm:t>
    </dgm:pt>
    <dgm:pt modelId="{538ABB87-55B1-4853-84AD-BA065441C9D4}" type="sibTrans" cxnId="{023CC85B-FE9D-4E68-B9B8-91FFCDCE322A}">
      <dgm:prSet/>
      <dgm:spPr/>
      <dgm:t>
        <a:bodyPr/>
        <a:lstStyle/>
        <a:p>
          <a:endParaRPr lang="en-US"/>
        </a:p>
      </dgm:t>
    </dgm:pt>
    <dgm:pt modelId="{68554895-5A04-473F-87AD-213C817677A3}">
      <dgm:prSet phldrT="[Text]" custT="1"/>
      <dgm:spPr/>
      <dgm:t>
        <a:bodyPr/>
        <a:lstStyle/>
        <a:p>
          <a:pPr algn="ctr"/>
          <a:r>
            <a:rPr lang="sr-Cyrl-CS" sz="1800" smtClean="0">
              <a:latin typeface="Times New Roman" pitchFamily="18" charset="0"/>
              <a:cs typeface="Times New Roman" pitchFamily="18" charset="0"/>
            </a:rPr>
            <a:t>Призма </a:t>
          </a:r>
          <a:r>
            <a:rPr lang="sr-Latn-CS" sz="1800" smtClean="0">
              <a:latin typeface="Times New Roman" pitchFamily="18" charset="0"/>
              <a:cs typeface="Times New Roman" pitchFamily="18" charset="0"/>
            </a:rPr>
            <a:t>Cover </a:t>
          </a:r>
          <a:r>
            <a:rPr lang="sr-Cyrl-CS" sz="1800" smtClean="0">
              <a:latin typeface="Times New Roman" pitchFamily="18" charset="0"/>
              <a:cs typeface="Times New Roman" pitchFamily="18" charset="0"/>
            </a:rPr>
            <a:t>тест</a:t>
          </a:r>
          <a:endParaRPr lang="en-US" sz="1800">
            <a:latin typeface="Times New Roman" pitchFamily="18" charset="0"/>
            <a:cs typeface="Times New Roman" pitchFamily="18" charset="0"/>
          </a:endParaRPr>
        </a:p>
      </dgm:t>
    </dgm:pt>
    <dgm:pt modelId="{89CAF386-180A-4B66-BDC1-20151ABB8845}" type="parTrans" cxnId="{0FE0B58B-6203-4F36-A6CD-25683FE735CA}">
      <dgm:prSet/>
      <dgm:spPr/>
      <dgm:t>
        <a:bodyPr/>
        <a:lstStyle/>
        <a:p>
          <a:endParaRPr lang="en-US"/>
        </a:p>
      </dgm:t>
    </dgm:pt>
    <dgm:pt modelId="{1A885806-8E73-466D-8CDF-12528D6372EA}" type="sibTrans" cxnId="{0FE0B58B-6203-4F36-A6CD-25683FE735CA}">
      <dgm:prSet/>
      <dgm:spPr/>
      <dgm:t>
        <a:bodyPr/>
        <a:lstStyle/>
        <a:p>
          <a:endParaRPr lang="en-US"/>
        </a:p>
      </dgm:t>
    </dgm:pt>
    <dgm:pt modelId="{7D53C228-37D2-46E8-A82C-51436FD52BA2}">
      <dgm:prSet phldrT="[Text]" custT="1"/>
      <dgm:spPr/>
      <dgm:t>
        <a:bodyPr/>
        <a:lstStyle/>
        <a:p>
          <a:r>
            <a:rPr lang="sr-Cyrl-CS" sz="1600" smtClean="0">
              <a:latin typeface="Times New Roman" pitchFamily="18" charset="0"/>
              <a:cs typeface="Times New Roman" pitchFamily="18" charset="0"/>
            </a:rPr>
            <a:t>Стављањев призми различите јачине + алтерирајући  </a:t>
          </a:r>
          <a:r>
            <a:rPr lang="sr-Latn-CS" sz="1600" smtClean="0">
              <a:latin typeface="Times New Roman" pitchFamily="18" charset="0"/>
              <a:cs typeface="Times New Roman" pitchFamily="18" charset="0"/>
            </a:rPr>
            <a:t>Cover </a:t>
          </a:r>
          <a:r>
            <a:rPr lang="sr-Cyrl-CS" sz="1600" smtClean="0">
              <a:latin typeface="Times New Roman" pitchFamily="18" charset="0"/>
              <a:cs typeface="Times New Roman" pitchFamily="18" charset="0"/>
            </a:rPr>
            <a:t> тест: неутрализација покрета ока</a:t>
          </a:r>
          <a:endParaRPr lang="en-US" sz="1600">
            <a:latin typeface="Times New Roman" pitchFamily="18" charset="0"/>
            <a:cs typeface="Times New Roman" pitchFamily="18" charset="0"/>
          </a:endParaRPr>
        </a:p>
      </dgm:t>
    </dgm:pt>
    <dgm:pt modelId="{8414B616-F9EC-4B47-BFDB-FF6D6ECF66E9}" type="parTrans" cxnId="{1ED40F3C-F38F-402D-A2C9-42AFE2C243DC}">
      <dgm:prSet/>
      <dgm:spPr/>
      <dgm:t>
        <a:bodyPr/>
        <a:lstStyle/>
        <a:p>
          <a:endParaRPr lang="en-US"/>
        </a:p>
      </dgm:t>
    </dgm:pt>
    <dgm:pt modelId="{8A0D3232-2F44-4420-9BB1-0A057B4D8D21}" type="sibTrans" cxnId="{1ED40F3C-F38F-402D-A2C9-42AFE2C243DC}">
      <dgm:prSet/>
      <dgm:spPr/>
      <dgm:t>
        <a:bodyPr/>
        <a:lstStyle/>
        <a:p>
          <a:endParaRPr lang="en-US"/>
        </a:p>
      </dgm:t>
    </dgm:pt>
    <dgm:pt modelId="{98E4E384-239A-471A-B00E-7BB8F5FF7452}">
      <dgm:prSet phldrT="[Text]" custT="1"/>
      <dgm:spPr/>
      <dgm:t>
        <a:bodyPr/>
        <a:lstStyle/>
        <a:p>
          <a:r>
            <a:rPr lang="sr-Latn-CS" sz="1600" b="1" i="1" smtClean="0">
              <a:latin typeface="Times New Roman" pitchFamily="18" charset="0"/>
              <a:cs typeface="Times New Roman" pitchFamily="18" charset="0"/>
            </a:rPr>
            <a:t>Egsophoria</a:t>
          </a:r>
          <a:r>
            <a:rPr lang="sr-Latn-CS" sz="1600" smtClean="0">
              <a:latin typeface="Times New Roman" pitchFamily="18" charset="0"/>
              <a:cs typeface="Times New Roman" pitchFamily="18" charset="0"/>
            </a:rPr>
            <a:t> (o</a:t>
          </a:r>
          <a:r>
            <a:rPr lang="sr-Cyrl-CS" sz="1600" smtClean="0">
              <a:latin typeface="Times New Roman" pitchFamily="18" charset="0"/>
              <a:cs typeface="Times New Roman" pitchFamily="18" charset="0"/>
            </a:rPr>
            <a:t>д упоље) </a:t>
          </a:r>
          <a:r>
            <a:rPr lang="sr-Latn-CS" sz="1600" smtClean="0">
              <a:latin typeface="Times New Roman" pitchFamily="18" charset="0"/>
              <a:cs typeface="Times New Roman" pitchFamily="18" charset="0"/>
            </a:rPr>
            <a:t> </a:t>
          </a:r>
          <a:r>
            <a:rPr lang="sr-Cyrl-CS" sz="1600" smtClean="0">
              <a:latin typeface="Times New Roman" pitchFamily="18" charset="0"/>
              <a:cs typeface="Times New Roman" pitchFamily="18" charset="0"/>
            </a:rPr>
            <a:t>     </a:t>
          </a:r>
          <a:r>
            <a:rPr lang="sr-Latn-CS" sz="1600" b="1" i="1" smtClean="0">
              <a:latin typeface="Times New Roman" pitchFamily="18" charset="0"/>
              <a:cs typeface="Times New Roman" pitchFamily="18" charset="0"/>
            </a:rPr>
            <a:t>Esophoria</a:t>
          </a:r>
          <a:r>
            <a:rPr lang="sr-Cyrl-CS" sz="1600" smtClean="0">
              <a:latin typeface="Times New Roman" pitchFamily="18" charset="0"/>
              <a:cs typeface="Times New Roman" pitchFamily="18" charset="0"/>
            </a:rPr>
            <a:t> (од   унутра)</a:t>
          </a:r>
          <a:endParaRPr lang="en-US" sz="1600">
            <a:latin typeface="Times New Roman" pitchFamily="18" charset="0"/>
            <a:cs typeface="Times New Roman" pitchFamily="18" charset="0"/>
          </a:endParaRPr>
        </a:p>
      </dgm:t>
    </dgm:pt>
    <dgm:pt modelId="{1EAC1504-0A96-4346-9EF5-EBA1CD443DFA}" type="parTrans" cxnId="{332BD801-B3A2-41BF-91BF-71A63E7CB6D3}">
      <dgm:prSet/>
      <dgm:spPr/>
      <dgm:t>
        <a:bodyPr/>
        <a:lstStyle/>
        <a:p>
          <a:endParaRPr lang="en-US"/>
        </a:p>
      </dgm:t>
    </dgm:pt>
    <dgm:pt modelId="{A93E6678-EBF7-4F59-AC85-D6761EE245D0}" type="sibTrans" cxnId="{332BD801-B3A2-41BF-91BF-71A63E7CB6D3}">
      <dgm:prSet/>
      <dgm:spPr/>
      <dgm:t>
        <a:bodyPr/>
        <a:lstStyle/>
        <a:p>
          <a:endParaRPr lang="en-US"/>
        </a:p>
      </dgm:t>
    </dgm:pt>
    <dgm:pt modelId="{52357113-675D-432D-B9F1-4B651DAFF263}">
      <dgm:prSet phldrT="[Text]" custT="1"/>
      <dgm:spPr/>
      <dgm:t>
        <a:bodyPr/>
        <a:lstStyle/>
        <a:p>
          <a:r>
            <a:rPr lang="sr-Latn-CS" sz="1600" b="1" i="1" smtClean="0">
              <a:latin typeface="Times New Roman" pitchFamily="18" charset="0"/>
              <a:cs typeface="Times New Roman" pitchFamily="18" charset="0"/>
            </a:rPr>
            <a:t>Hyperphoria</a:t>
          </a:r>
          <a:r>
            <a:rPr lang="sr-Cyrl-CS" sz="1600" smtClean="0">
              <a:latin typeface="Times New Roman" pitchFamily="18" charset="0"/>
              <a:cs typeface="Times New Roman" pitchFamily="18" charset="0"/>
            </a:rPr>
            <a:t> (од горе) </a:t>
          </a:r>
          <a:r>
            <a:rPr lang="sr-Latn-CS" sz="1600" smtClean="0">
              <a:latin typeface="Times New Roman" pitchFamily="18" charset="0"/>
              <a:cs typeface="Times New Roman" pitchFamily="18" charset="0"/>
            </a:rPr>
            <a:t> </a:t>
          </a:r>
          <a:r>
            <a:rPr lang="sr-Cyrl-CS" sz="1600" smtClean="0">
              <a:latin typeface="Times New Roman" pitchFamily="18" charset="0"/>
              <a:cs typeface="Times New Roman" pitchFamily="18" charset="0"/>
            </a:rPr>
            <a:t>      </a:t>
          </a:r>
          <a:r>
            <a:rPr lang="sr-Latn-CS" sz="1600" b="1" i="1" smtClean="0">
              <a:latin typeface="Times New Roman" pitchFamily="18" charset="0"/>
              <a:cs typeface="Times New Roman" pitchFamily="18" charset="0"/>
            </a:rPr>
            <a:t>Hypophoria </a:t>
          </a:r>
          <a:r>
            <a:rPr lang="sr-Cyrl-CS" sz="1600" b="1" i="1" smtClean="0">
              <a:latin typeface="Times New Roman" pitchFamily="18" charset="0"/>
              <a:cs typeface="Times New Roman" pitchFamily="18" charset="0"/>
            </a:rPr>
            <a:t> </a:t>
          </a:r>
          <a:r>
            <a:rPr lang="sr-Cyrl-CS" sz="1600" smtClean="0">
              <a:latin typeface="Times New Roman" pitchFamily="18" charset="0"/>
              <a:cs typeface="Times New Roman" pitchFamily="18" charset="0"/>
            </a:rPr>
            <a:t>(од доле)</a:t>
          </a:r>
          <a:endParaRPr lang="en-US" sz="1600">
            <a:latin typeface="Times New Roman" pitchFamily="18" charset="0"/>
            <a:cs typeface="Times New Roman" pitchFamily="18" charset="0"/>
          </a:endParaRPr>
        </a:p>
      </dgm:t>
    </dgm:pt>
    <dgm:pt modelId="{D4562BE1-D97E-4D8B-A767-EDD4609BF049}" type="parTrans" cxnId="{525AC0D4-CD51-4632-9B35-112A8836BE71}">
      <dgm:prSet/>
      <dgm:spPr/>
      <dgm:t>
        <a:bodyPr/>
        <a:lstStyle/>
        <a:p>
          <a:endParaRPr lang="en-US"/>
        </a:p>
      </dgm:t>
    </dgm:pt>
    <dgm:pt modelId="{8FD06A8D-6E12-45D2-8599-27920FBD40AA}" type="sibTrans" cxnId="{525AC0D4-CD51-4632-9B35-112A8836BE71}">
      <dgm:prSet/>
      <dgm:spPr/>
      <dgm:t>
        <a:bodyPr/>
        <a:lstStyle/>
        <a:p>
          <a:endParaRPr lang="en-US"/>
        </a:p>
      </dgm:t>
    </dgm:pt>
    <dgm:pt modelId="{50CDC6F1-6FC7-46BA-9FEE-3DB2831016D2}">
      <dgm:prSet phldrT="[Text]" custT="1"/>
      <dgm:spPr/>
      <dgm:t>
        <a:bodyPr/>
        <a:lstStyle/>
        <a:p>
          <a:r>
            <a:rPr lang="sr-Cyrl-CS" sz="1600" smtClean="0">
              <a:latin typeface="Times New Roman" pitchFamily="18" charset="0"/>
              <a:cs typeface="Times New Roman" pitchFamily="18" charset="0"/>
            </a:rPr>
            <a:t>Покривање ока</a:t>
          </a:r>
          <a:r>
            <a:rPr lang="sr-Cyrl-CS" sz="1600" smtClean="0">
              <a:latin typeface="Times New Roman"/>
              <a:cs typeface="Times New Roman"/>
            </a:rPr>
            <a:t>→прекид фузије</a:t>
          </a:r>
          <a:endParaRPr lang="en-US" sz="1600">
            <a:latin typeface="Times New Roman" pitchFamily="18" charset="0"/>
            <a:cs typeface="Times New Roman" pitchFamily="18" charset="0"/>
          </a:endParaRPr>
        </a:p>
      </dgm:t>
    </dgm:pt>
    <dgm:pt modelId="{6AD47AE3-C288-4066-89C6-D7F126AF8A1F}" type="parTrans" cxnId="{41D88A4A-5272-4D8B-A730-E1B821F77B89}">
      <dgm:prSet/>
      <dgm:spPr/>
      <dgm:t>
        <a:bodyPr/>
        <a:lstStyle/>
        <a:p>
          <a:endParaRPr lang="en-US"/>
        </a:p>
      </dgm:t>
    </dgm:pt>
    <dgm:pt modelId="{08376D45-DFFE-418C-92AA-5A18059AAD4B}" type="sibTrans" cxnId="{41D88A4A-5272-4D8B-A730-E1B821F77B89}">
      <dgm:prSet/>
      <dgm:spPr/>
      <dgm:t>
        <a:bodyPr/>
        <a:lstStyle/>
        <a:p>
          <a:endParaRPr lang="en-US"/>
        </a:p>
      </dgm:t>
    </dgm:pt>
    <dgm:pt modelId="{DC847EC2-8241-4A26-BF14-40180BADAE22}" type="pres">
      <dgm:prSet presAssocID="{2B816711-45D5-469B-ACD5-713B4AFE9D7F}" presName="linear" presStyleCnt="0">
        <dgm:presLayoutVars>
          <dgm:animLvl val="lvl"/>
          <dgm:resizeHandles val="exact"/>
        </dgm:presLayoutVars>
      </dgm:prSet>
      <dgm:spPr/>
      <dgm:t>
        <a:bodyPr/>
        <a:lstStyle/>
        <a:p>
          <a:endParaRPr lang="en-US"/>
        </a:p>
      </dgm:t>
    </dgm:pt>
    <dgm:pt modelId="{A786E7BA-98D4-4FC9-B9C5-D2ACCEBBE9C2}" type="pres">
      <dgm:prSet presAssocID="{1DF9688A-4600-4CEE-B6D1-F31B903EC1AB}" presName="parentText" presStyleLbl="node1" presStyleIdx="0" presStyleCnt="4">
        <dgm:presLayoutVars>
          <dgm:chMax val="0"/>
          <dgm:bulletEnabled val="1"/>
        </dgm:presLayoutVars>
      </dgm:prSet>
      <dgm:spPr/>
      <dgm:t>
        <a:bodyPr/>
        <a:lstStyle/>
        <a:p>
          <a:endParaRPr lang="en-US"/>
        </a:p>
      </dgm:t>
    </dgm:pt>
    <dgm:pt modelId="{6CF21867-A702-4122-A092-53FD2F9E5715}" type="pres">
      <dgm:prSet presAssocID="{1DF9688A-4600-4CEE-B6D1-F31B903EC1AB}" presName="childText" presStyleLbl="revTx" presStyleIdx="0" presStyleCnt="4" custScaleY="106781">
        <dgm:presLayoutVars>
          <dgm:bulletEnabled val="1"/>
        </dgm:presLayoutVars>
      </dgm:prSet>
      <dgm:spPr/>
      <dgm:t>
        <a:bodyPr/>
        <a:lstStyle/>
        <a:p>
          <a:endParaRPr lang="en-US"/>
        </a:p>
      </dgm:t>
    </dgm:pt>
    <dgm:pt modelId="{70392F2A-C9F8-4F79-BF78-EADC4056B436}" type="pres">
      <dgm:prSet presAssocID="{388FF9B5-D18E-4C13-B3AF-6D41FB032FA1}" presName="parentText" presStyleLbl="node1" presStyleIdx="1" presStyleCnt="4">
        <dgm:presLayoutVars>
          <dgm:chMax val="0"/>
          <dgm:bulletEnabled val="1"/>
        </dgm:presLayoutVars>
      </dgm:prSet>
      <dgm:spPr/>
      <dgm:t>
        <a:bodyPr/>
        <a:lstStyle/>
        <a:p>
          <a:endParaRPr lang="en-US"/>
        </a:p>
      </dgm:t>
    </dgm:pt>
    <dgm:pt modelId="{A5348578-5A4D-46A6-B9A1-3651DA196F06}" type="pres">
      <dgm:prSet presAssocID="{388FF9B5-D18E-4C13-B3AF-6D41FB032FA1}" presName="childText" presStyleLbl="revTx" presStyleIdx="1" presStyleCnt="4" custScaleY="112918">
        <dgm:presLayoutVars>
          <dgm:bulletEnabled val="1"/>
        </dgm:presLayoutVars>
      </dgm:prSet>
      <dgm:spPr/>
      <dgm:t>
        <a:bodyPr/>
        <a:lstStyle/>
        <a:p>
          <a:endParaRPr lang="en-US"/>
        </a:p>
      </dgm:t>
    </dgm:pt>
    <dgm:pt modelId="{DF45D676-1C5D-46C3-A297-85CCC372B4E2}" type="pres">
      <dgm:prSet presAssocID="{A125D748-9FDA-48BA-8CEF-0535CEA3598A}" presName="parentText" presStyleLbl="node1" presStyleIdx="2" presStyleCnt="4" custScaleY="85821">
        <dgm:presLayoutVars>
          <dgm:chMax val="0"/>
          <dgm:bulletEnabled val="1"/>
        </dgm:presLayoutVars>
      </dgm:prSet>
      <dgm:spPr/>
      <dgm:t>
        <a:bodyPr/>
        <a:lstStyle/>
        <a:p>
          <a:endParaRPr lang="en-US"/>
        </a:p>
      </dgm:t>
    </dgm:pt>
    <dgm:pt modelId="{DE941554-4095-42E1-B514-02EABEC4614C}" type="pres">
      <dgm:prSet presAssocID="{A125D748-9FDA-48BA-8CEF-0535CEA3598A}" presName="childText" presStyleLbl="revTx" presStyleIdx="2" presStyleCnt="4" custScaleY="70584">
        <dgm:presLayoutVars>
          <dgm:bulletEnabled val="1"/>
        </dgm:presLayoutVars>
      </dgm:prSet>
      <dgm:spPr/>
      <dgm:t>
        <a:bodyPr/>
        <a:lstStyle/>
        <a:p>
          <a:endParaRPr lang="en-US"/>
        </a:p>
      </dgm:t>
    </dgm:pt>
    <dgm:pt modelId="{EDF3607E-20EF-45E7-91FD-7C63B2D9C652}" type="pres">
      <dgm:prSet presAssocID="{68554895-5A04-473F-87AD-213C817677A3}" presName="parentText" presStyleLbl="node1" presStyleIdx="3" presStyleCnt="4" custScaleY="61315">
        <dgm:presLayoutVars>
          <dgm:chMax val="0"/>
          <dgm:bulletEnabled val="1"/>
        </dgm:presLayoutVars>
      </dgm:prSet>
      <dgm:spPr/>
      <dgm:t>
        <a:bodyPr/>
        <a:lstStyle/>
        <a:p>
          <a:endParaRPr lang="en-US"/>
        </a:p>
      </dgm:t>
    </dgm:pt>
    <dgm:pt modelId="{FE0AFDFC-2AB6-4949-A194-1158BEE77473}" type="pres">
      <dgm:prSet presAssocID="{68554895-5A04-473F-87AD-213C817677A3}" presName="childText" presStyleLbl="revTx" presStyleIdx="3" presStyleCnt="4">
        <dgm:presLayoutVars>
          <dgm:bulletEnabled val="1"/>
        </dgm:presLayoutVars>
      </dgm:prSet>
      <dgm:spPr/>
      <dgm:t>
        <a:bodyPr/>
        <a:lstStyle/>
        <a:p>
          <a:endParaRPr lang="en-US"/>
        </a:p>
      </dgm:t>
    </dgm:pt>
  </dgm:ptLst>
  <dgm:cxnLst>
    <dgm:cxn modelId="{613E6BB7-A83B-47F6-9791-1DBA09F97A4B}" type="presOf" srcId="{52357113-675D-432D-B9F1-4B651DAFF263}" destId="{A5348578-5A4D-46A6-B9A1-3651DA196F06}" srcOrd="0" destOrd="3" presId="urn:microsoft.com/office/officeart/2005/8/layout/vList2"/>
    <dgm:cxn modelId="{023CC85B-FE9D-4E68-B9B8-91FFCDCE322A}" srcId="{A125D748-9FDA-48BA-8CEF-0535CEA3598A}" destId="{8117BAB4-F8B5-4919-B40E-585A5C3131C5}" srcOrd="0" destOrd="0" parTransId="{7A637AEB-7E27-40A3-B4AD-F09E66805F33}" sibTransId="{538ABB87-55B1-4853-84AD-BA065441C9D4}"/>
    <dgm:cxn modelId="{21256E24-734D-430C-9288-A17DD9034647}" type="presOf" srcId="{388FF9B5-D18E-4C13-B3AF-6D41FB032FA1}" destId="{70392F2A-C9F8-4F79-BF78-EADC4056B436}" srcOrd="0" destOrd="0" presId="urn:microsoft.com/office/officeart/2005/8/layout/vList2"/>
    <dgm:cxn modelId="{525AC0D4-CD51-4632-9B35-112A8836BE71}" srcId="{388FF9B5-D18E-4C13-B3AF-6D41FB032FA1}" destId="{52357113-675D-432D-B9F1-4B651DAFF263}" srcOrd="3" destOrd="0" parTransId="{D4562BE1-D97E-4D8B-A767-EDD4609BF049}" sibTransId="{8FD06A8D-6E12-45D2-8599-27920FBD40AA}"/>
    <dgm:cxn modelId="{D9C73844-07A4-47BD-B9E8-1BFA1DCF6A99}" type="presOf" srcId="{D19FCF28-477F-4FB6-A7B5-1B7706B71965}" destId="{A5348578-5A4D-46A6-B9A1-3651DA196F06}" srcOrd="0" destOrd="1" presId="urn:microsoft.com/office/officeart/2005/8/layout/vList2"/>
    <dgm:cxn modelId="{79F192AF-EE0D-4BE0-9342-7DCFC3A49279}" srcId="{388FF9B5-D18E-4C13-B3AF-6D41FB032FA1}" destId="{D19FCF28-477F-4FB6-A7B5-1B7706B71965}" srcOrd="1" destOrd="0" parTransId="{5705D0F8-04C3-44BA-A8C1-2CFBA21DC1C9}" sibTransId="{F6F6FCB7-D1BA-454E-896D-4B0493090800}"/>
    <dgm:cxn modelId="{28E8B7F1-A88A-46A4-BD47-AE60FF423DB5}" srcId="{2B816711-45D5-469B-ACD5-713B4AFE9D7F}" destId="{A125D748-9FDA-48BA-8CEF-0535CEA3598A}" srcOrd="2" destOrd="0" parTransId="{2D5523CE-1184-4FA2-B7E0-558B7FC60F7B}" sibTransId="{DC1906FF-CA6A-48B2-B496-03017E6EC9DB}"/>
    <dgm:cxn modelId="{38D71E02-9B5A-4872-BE7F-37F889AE8242}" type="presOf" srcId="{50CDC6F1-6FC7-46BA-9FEE-3DB2831016D2}" destId="{A5348578-5A4D-46A6-B9A1-3651DA196F06}" srcOrd="0" destOrd="0" presId="urn:microsoft.com/office/officeart/2005/8/layout/vList2"/>
    <dgm:cxn modelId="{470CE0CC-A387-4009-BE88-3E8582560E9A}" type="presOf" srcId="{98E4E384-239A-471A-B00E-7BB8F5FF7452}" destId="{A5348578-5A4D-46A6-B9A1-3651DA196F06}" srcOrd="0" destOrd="2" presId="urn:microsoft.com/office/officeart/2005/8/layout/vList2"/>
    <dgm:cxn modelId="{41D88A4A-5272-4D8B-A730-E1B821F77B89}" srcId="{388FF9B5-D18E-4C13-B3AF-6D41FB032FA1}" destId="{50CDC6F1-6FC7-46BA-9FEE-3DB2831016D2}" srcOrd="0" destOrd="0" parTransId="{6AD47AE3-C288-4066-89C6-D7F126AF8A1F}" sibTransId="{08376D45-DFFE-418C-92AA-5A18059AAD4B}"/>
    <dgm:cxn modelId="{CF500D02-B02E-49D2-88D4-7CCE52BB7806}" type="presOf" srcId="{1DF9688A-4600-4CEE-B6D1-F31B903EC1AB}" destId="{A786E7BA-98D4-4FC9-B9C5-D2ACCEBBE9C2}" srcOrd="0" destOrd="0" presId="urn:microsoft.com/office/officeart/2005/8/layout/vList2"/>
    <dgm:cxn modelId="{332BD801-B3A2-41BF-91BF-71A63E7CB6D3}" srcId="{388FF9B5-D18E-4C13-B3AF-6D41FB032FA1}" destId="{98E4E384-239A-471A-B00E-7BB8F5FF7452}" srcOrd="2" destOrd="0" parTransId="{1EAC1504-0A96-4346-9EF5-EBA1CD443DFA}" sibTransId="{A93E6678-EBF7-4F59-AC85-D6761EE245D0}"/>
    <dgm:cxn modelId="{C9C526E7-2319-4FDC-83C9-D3F3572DFCE6}" srcId="{2B816711-45D5-469B-ACD5-713B4AFE9D7F}" destId="{388FF9B5-D18E-4C13-B3AF-6D41FB032FA1}" srcOrd="1" destOrd="0" parTransId="{A798940C-CC69-42A1-8EBE-CCF15BEEE41C}" sibTransId="{8E31F90E-0D06-4B64-8827-2B4884DA5B40}"/>
    <dgm:cxn modelId="{8319250D-3B30-42E0-8042-9DFD3D92CE18}" srcId="{1DF9688A-4600-4CEE-B6D1-F31B903EC1AB}" destId="{F372D8B1-B3B3-4DF8-B60E-F84716847434}" srcOrd="0" destOrd="0" parTransId="{380C9136-38C7-4901-B2DE-2F8CBF641494}" sibTransId="{6DCBEC5E-2531-4ED1-AE27-8E02C0F4939E}"/>
    <dgm:cxn modelId="{0EEF7797-969E-456C-BD86-FA16FE128B78}" srcId="{68554895-5A04-473F-87AD-213C817677A3}" destId="{82ADCBA2-3D38-4383-9D19-568AE2E76B25}" srcOrd="0" destOrd="0" parTransId="{C40F30E9-051C-4911-ACEE-ED565AFD817A}" sibTransId="{FEE9DD02-127F-4F79-AB99-162BAE7D20BE}"/>
    <dgm:cxn modelId="{11339A8A-81B5-444E-A345-1C4D1F9FBFB4}" srcId="{2B816711-45D5-469B-ACD5-713B4AFE9D7F}" destId="{1DF9688A-4600-4CEE-B6D1-F31B903EC1AB}" srcOrd="0" destOrd="0" parTransId="{866221D0-8DBF-44FC-8BFA-397494B96F39}" sibTransId="{9EA9DF67-6BEB-459B-B48C-A5595D9E1B76}"/>
    <dgm:cxn modelId="{A2B4EB82-6677-42E6-A55F-C4FF9640E064}" type="presOf" srcId="{F372D8B1-B3B3-4DF8-B60E-F84716847434}" destId="{6CF21867-A702-4122-A092-53FD2F9E5715}" srcOrd="0" destOrd="0" presId="urn:microsoft.com/office/officeart/2005/8/layout/vList2"/>
    <dgm:cxn modelId="{ABC19394-9F49-40D6-B42A-EBBFE996FE37}" type="presOf" srcId="{82ADCBA2-3D38-4383-9D19-568AE2E76B25}" destId="{FE0AFDFC-2AB6-4949-A194-1158BEE77473}" srcOrd="0" destOrd="0" presId="urn:microsoft.com/office/officeart/2005/8/layout/vList2"/>
    <dgm:cxn modelId="{A9EE93A7-20A3-45C0-9354-8DA09209C992}" type="presOf" srcId="{8117BAB4-F8B5-4919-B40E-585A5C3131C5}" destId="{DE941554-4095-42E1-B514-02EABEC4614C}" srcOrd="0" destOrd="0" presId="urn:microsoft.com/office/officeart/2005/8/layout/vList2"/>
    <dgm:cxn modelId="{3CA33408-84E9-4A48-825E-AEF9AA486BC0}" type="presOf" srcId="{7D53C228-37D2-46E8-A82C-51436FD52BA2}" destId="{FE0AFDFC-2AB6-4949-A194-1158BEE77473}" srcOrd="0" destOrd="1" presId="urn:microsoft.com/office/officeart/2005/8/layout/vList2"/>
    <dgm:cxn modelId="{5647F23E-80CE-4744-82C7-39C6AECAE988}" type="presOf" srcId="{A125D748-9FDA-48BA-8CEF-0535CEA3598A}" destId="{DF45D676-1C5D-46C3-A297-85CCC372B4E2}" srcOrd="0" destOrd="0" presId="urn:microsoft.com/office/officeart/2005/8/layout/vList2"/>
    <dgm:cxn modelId="{8C4B9BB0-84C1-4201-8653-5088DE3C2837}" type="presOf" srcId="{2B816711-45D5-469B-ACD5-713B4AFE9D7F}" destId="{DC847EC2-8241-4A26-BF14-40180BADAE22}" srcOrd="0" destOrd="0" presId="urn:microsoft.com/office/officeart/2005/8/layout/vList2"/>
    <dgm:cxn modelId="{1ED40F3C-F38F-402D-A2C9-42AFE2C243DC}" srcId="{68554895-5A04-473F-87AD-213C817677A3}" destId="{7D53C228-37D2-46E8-A82C-51436FD52BA2}" srcOrd="1" destOrd="0" parTransId="{8414B616-F9EC-4B47-BFDB-FF6D6ECF66E9}" sibTransId="{8A0D3232-2F44-4420-9BB1-0A057B4D8D21}"/>
    <dgm:cxn modelId="{0FE0B58B-6203-4F36-A6CD-25683FE735CA}" srcId="{2B816711-45D5-469B-ACD5-713B4AFE9D7F}" destId="{68554895-5A04-473F-87AD-213C817677A3}" srcOrd="3" destOrd="0" parTransId="{89CAF386-180A-4B66-BDC1-20151ABB8845}" sibTransId="{1A885806-8E73-466D-8CDF-12528D6372EA}"/>
    <dgm:cxn modelId="{B165B422-E8D6-4CA6-8349-3DD9437A0453}" type="presOf" srcId="{68554895-5A04-473F-87AD-213C817677A3}" destId="{EDF3607E-20EF-45E7-91FD-7C63B2D9C652}" srcOrd="0" destOrd="0" presId="urn:microsoft.com/office/officeart/2005/8/layout/vList2"/>
    <dgm:cxn modelId="{EE85CC41-E71B-478A-B90C-6D218B052B04}" type="presParOf" srcId="{DC847EC2-8241-4A26-BF14-40180BADAE22}" destId="{A786E7BA-98D4-4FC9-B9C5-D2ACCEBBE9C2}" srcOrd="0" destOrd="0" presId="urn:microsoft.com/office/officeart/2005/8/layout/vList2"/>
    <dgm:cxn modelId="{4582C26C-119F-4F0A-A3F8-A11060183072}" type="presParOf" srcId="{DC847EC2-8241-4A26-BF14-40180BADAE22}" destId="{6CF21867-A702-4122-A092-53FD2F9E5715}" srcOrd="1" destOrd="0" presId="urn:microsoft.com/office/officeart/2005/8/layout/vList2"/>
    <dgm:cxn modelId="{CE44D62E-CBE5-499F-A37F-0755FCBE1AD5}" type="presParOf" srcId="{DC847EC2-8241-4A26-BF14-40180BADAE22}" destId="{70392F2A-C9F8-4F79-BF78-EADC4056B436}" srcOrd="2" destOrd="0" presId="urn:microsoft.com/office/officeart/2005/8/layout/vList2"/>
    <dgm:cxn modelId="{310A655D-EBA2-49A6-A017-D7A4655BC598}" type="presParOf" srcId="{DC847EC2-8241-4A26-BF14-40180BADAE22}" destId="{A5348578-5A4D-46A6-B9A1-3651DA196F06}" srcOrd="3" destOrd="0" presId="urn:microsoft.com/office/officeart/2005/8/layout/vList2"/>
    <dgm:cxn modelId="{DF6B13DC-5A17-4305-8118-0A4C96CB8A5C}" type="presParOf" srcId="{DC847EC2-8241-4A26-BF14-40180BADAE22}" destId="{DF45D676-1C5D-46C3-A297-85CCC372B4E2}" srcOrd="4" destOrd="0" presId="urn:microsoft.com/office/officeart/2005/8/layout/vList2"/>
    <dgm:cxn modelId="{F9BCEE16-327C-4723-83E3-3DD217F7F9D9}" type="presParOf" srcId="{DC847EC2-8241-4A26-BF14-40180BADAE22}" destId="{DE941554-4095-42E1-B514-02EABEC4614C}" srcOrd="5" destOrd="0" presId="urn:microsoft.com/office/officeart/2005/8/layout/vList2"/>
    <dgm:cxn modelId="{A3DB6336-FF90-459E-B831-A1A70D3B92B5}" type="presParOf" srcId="{DC847EC2-8241-4A26-BF14-40180BADAE22}" destId="{EDF3607E-20EF-45E7-91FD-7C63B2D9C652}" srcOrd="6" destOrd="0" presId="urn:microsoft.com/office/officeart/2005/8/layout/vList2"/>
    <dgm:cxn modelId="{2176D501-802F-4276-B35C-2E2078F2CA60}" type="presParOf" srcId="{DC847EC2-8241-4A26-BF14-40180BADAE22}" destId="{FE0AFDFC-2AB6-4949-A194-1158BEE77473}" srcOrd="7"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49FE9E7-2B01-4B34-8802-2E53B7CE1A59}"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4EC5B3B2-6E24-4647-8F1D-3BA1BE0B9194}">
      <dgm:prSet phldrT="[Text]" custT="1"/>
      <dgm:spPr/>
      <dgm:t>
        <a:bodyPr/>
        <a:lstStyle/>
        <a:p>
          <a:r>
            <a:rPr lang="sr-Latn-CS" sz="1800" smtClean="0">
              <a:latin typeface="Times New Roman" pitchFamily="18" charset="0"/>
              <a:cs typeface="Times New Roman" pitchFamily="18" charset="0"/>
            </a:rPr>
            <a:t>WORTH</a:t>
          </a:r>
          <a:endParaRPr lang="en-US" sz="1800">
            <a:latin typeface="Times New Roman" pitchFamily="18" charset="0"/>
            <a:cs typeface="Times New Roman" pitchFamily="18" charset="0"/>
          </a:endParaRPr>
        </a:p>
      </dgm:t>
    </dgm:pt>
    <dgm:pt modelId="{CEBB1F58-102A-4B87-959C-543A9DCF2652}" type="parTrans" cxnId="{C8E37DD5-EFBC-4C30-BAF3-14D9D7699F64}">
      <dgm:prSet/>
      <dgm:spPr/>
      <dgm:t>
        <a:bodyPr/>
        <a:lstStyle/>
        <a:p>
          <a:endParaRPr lang="en-US"/>
        </a:p>
      </dgm:t>
    </dgm:pt>
    <dgm:pt modelId="{F6F3AC9A-FF3D-4C23-8B5C-EDF774B1E0E7}" type="sibTrans" cxnId="{C8E37DD5-EFBC-4C30-BAF3-14D9D7699F64}">
      <dgm:prSet/>
      <dgm:spPr/>
      <dgm:t>
        <a:bodyPr/>
        <a:lstStyle/>
        <a:p>
          <a:endParaRPr lang="en-US"/>
        </a:p>
      </dgm:t>
    </dgm:pt>
    <dgm:pt modelId="{D03C836B-F38C-417D-A3F6-ECE9D634969B}">
      <dgm:prSet phldrT="[Text]" custT="1"/>
      <dgm:spPr/>
      <dgm:t>
        <a:bodyPr/>
        <a:lstStyle/>
        <a:p>
          <a:pPr algn="ctr"/>
          <a:r>
            <a:rPr lang="sr-Cyrl-CS" sz="1800" smtClean="0">
              <a:latin typeface="Times New Roman" pitchFamily="18" charset="0"/>
              <a:cs typeface="Times New Roman" pitchFamily="18" charset="0"/>
            </a:rPr>
            <a:t>ЕЛЕМЕНТИ БИНОКУЛАРНОГ ВИДА</a:t>
          </a:r>
          <a:endParaRPr lang="en-US" sz="1800">
            <a:latin typeface="Times New Roman" pitchFamily="18" charset="0"/>
            <a:cs typeface="Times New Roman" pitchFamily="18" charset="0"/>
          </a:endParaRPr>
        </a:p>
      </dgm:t>
    </dgm:pt>
    <dgm:pt modelId="{E915C20E-8159-4B40-A99D-57EEBA14B40B}" type="parTrans" cxnId="{48F9184A-419D-4391-9835-7D2712B33763}">
      <dgm:prSet/>
      <dgm:spPr/>
      <dgm:t>
        <a:bodyPr/>
        <a:lstStyle/>
        <a:p>
          <a:endParaRPr lang="en-US"/>
        </a:p>
      </dgm:t>
    </dgm:pt>
    <dgm:pt modelId="{D1640E80-069B-4206-8C1D-F723DE7EA6FB}" type="sibTrans" cxnId="{48F9184A-419D-4391-9835-7D2712B33763}">
      <dgm:prSet/>
      <dgm:spPr/>
      <dgm:t>
        <a:bodyPr/>
        <a:lstStyle/>
        <a:p>
          <a:endParaRPr lang="en-US"/>
        </a:p>
      </dgm:t>
    </dgm:pt>
    <dgm:pt modelId="{7F341CB4-CF0E-4D19-9D62-90682F3E151D}" type="pres">
      <dgm:prSet presAssocID="{E49FE9E7-2B01-4B34-8802-2E53B7CE1A59}" presName="Name0" presStyleCnt="0">
        <dgm:presLayoutVars>
          <dgm:dir/>
          <dgm:animLvl val="lvl"/>
          <dgm:resizeHandles val="exact"/>
        </dgm:presLayoutVars>
      </dgm:prSet>
      <dgm:spPr/>
      <dgm:t>
        <a:bodyPr/>
        <a:lstStyle/>
        <a:p>
          <a:endParaRPr lang="en-US"/>
        </a:p>
      </dgm:t>
    </dgm:pt>
    <dgm:pt modelId="{1F9E2699-753A-471D-8C6D-D6B3D19DC9DE}" type="pres">
      <dgm:prSet presAssocID="{4EC5B3B2-6E24-4647-8F1D-3BA1BE0B9194}" presName="linNode" presStyleCnt="0"/>
      <dgm:spPr/>
    </dgm:pt>
    <dgm:pt modelId="{B1291475-D88B-4572-BEB0-B0A4516C7F97}" type="pres">
      <dgm:prSet presAssocID="{4EC5B3B2-6E24-4647-8F1D-3BA1BE0B9194}" presName="parentText" presStyleLbl="node1" presStyleIdx="0" presStyleCnt="1">
        <dgm:presLayoutVars>
          <dgm:chMax val="1"/>
          <dgm:bulletEnabled val="1"/>
        </dgm:presLayoutVars>
      </dgm:prSet>
      <dgm:spPr/>
      <dgm:t>
        <a:bodyPr/>
        <a:lstStyle/>
        <a:p>
          <a:endParaRPr lang="en-US"/>
        </a:p>
      </dgm:t>
    </dgm:pt>
    <dgm:pt modelId="{5C3BA335-7575-4168-9077-FCC7A1BF45B0}" type="pres">
      <dgm:prSet presAssocID="{4EC5B3B2-6E24-4647-8F1D-3BA1BE0B9194}" presName="descendantText" presStyleLbl="alignAccFollowNode1" presStyleIdx="0" presStyleCnt="1" custScaleX="185757">
        <dgm:presLayoutVars>
          <dgm:bulletEnabled val="1"/>
        </dgm:presLayoutVars>
      </dgm:prSet>
      <dgm:spPr/>
      <dgm:t>
        <a:bodyPr/>
        <a:lstStyle/>
        <a:p>
          <a:endParaRPr lang="en-US"/>
        </a:p>
      </dgm:t>
    </dgm:pt>
  </dgm:ptLst>
  <dgm:cxnLst>
    <dgm:cxn modelId="{C8E37DD5-EFBC-4C30-BAF3-14D9D7699F64}" srcId="{E49FE9E7-2B01-4B34-8802-2E53B7CE1A59}" destId="{4EC5B3B2-6E24-4647-8F1D-3BA1BE0B9194}" srcOrd="0" destOrd="0" parTransId="{CEBB1F58-102A-4B87-959C-543A9DCF2652}" sibTransId="{F6F3AC9A-FF3D-4C23-8B5C-EDF774B1E0E7}"/>
    <dgm:cxn modelId="{742802F0-36B5-48EF-9FD9-1EB9316ECC28}" type="presOf" srcId="{E49FE9E7-2B01-4B34-8802-2E53B7CE1A59}" destId="{7F341CB4-CF0E-4D19-9D62-90682F3E151D}" srcOrd="0" destOrd="0" presId="urn:microsoft.com/office/officeart/2005/8/layout/vList5"/>
    <dgm:cxn modelId="{487133C3-B402-4F1B-974D-6516492A1F12}" type="presOf" srcId="{D03C836B-F38C-417D-A3F6-ECE9D634969B}" destId="{5C3BA335-7575-4168-9077-FCC7A1BF45B0}" srcOrd="0" destOrd="0" presId="urn:microsoft.com/office/officeart/2005/8/layout/vList5"/>
    <dgm:cxn modelId="{48F9184A-419D-4391-9835-7D2712B33763}" srcId="{4EC5B3B2-6E24-4647-8F1D-3BA1BE0B9194}" destId="{D03C836B-F38C-417D-A3F6-ECE9D634969B}" srcOrd="0" destOrd="0" parTransId="{E915C20E-8159-4B40-A99D-57EEBA14B40B}" sibTransId="{D1640E80-069B-4206-8C1D-F723DE7EA6FB}"/>
    <dgm:cxn modelId="{DEF00CD6-AD97-4F5B-AB41-E0C032372AC9}" type="presOf" srcId="{4EC5B3B2-6E24-4647-8F1D-3BA1BE0B9194}" destId="{B1291475-D88B-4572-BEB0-B0A4516C7F97}" srcOrd="0" destOrd="0" presId="urn:microsoft.com/office/officeart/2005/8/layout/vList5"/>
    <dgm:cxn modelId="{C9A44B40-DA35-4458-BA25-1D2FD6E375E1}" type="presParOf" srcId="{7F341CB4-CF0E-4D19-9D62-90682F3E151D}" destId="{1F9E2699-753A-471D-8C6D-D6B3D19DC9DE}" srcOrd="0" destOrd="0" presId="urn:microsoft.com/office/officeart/2005/8/layout/vList5"/>
    <dgm:cxn modelId="{82F2B417-ACC4-45C8-875F-E5CC50D82387}" type="presParOf" srcId="{1F9E2699-753A-471D-8C6D-D6B3D19DC9DE}" destId="{B1291475-D88B-4572-BEB0-B0A4516C7F97}" srcOrd="0" destOrd="0" presId="urn:microsoft.com/office/officeart/2005/8/layout/vList5"/>
    <dgm:cxn modelId="{A0531540-8FA1-41D8-AC5B-045B23A7002E}" type="presParOf" srcId="{1F9E2699-753A-471D-8C6D-D6B3D19DC9DE}" destId="{5C3BA335-7575-4168-9077-FCC7A1BF45B0}"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A8564AC-77C7-4A3D-AF7F-7C5FA1EAF7C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36DE6327-96C7-43EB-BDA4-000434B12D2F}">
      <dgm:prSet phldrT="[Text]" custT="1"/>
      <dgm:spPr/>
      <dgm:t>
        <a:bodyPr/>
        <a:lstStyle/>
        <a:p>
          <a:r>
            <a:rPr lang="sr-Cyrl-CS" sz="1800" smtClean="0">
              <a:latin typeface="Times New Roman" pitchFamily="18" charset="0"/>
              <a:cs typeface="Times New Roman" pitchFamily="18" charset="0"/>
            </a:rPr>
            <a:t>СИМУЛТАНА ПЕРЦЕПЦИЈА</a:t>
          </a:r>
          <a:endParaRPr lang="en-US" sz="1800">
            <a:latin typeface="Times New Roman" pitchFamily="18" charset="0"/>
            <a:cs typeface="Times New Roman" pitchFamily="18" charset="0"/>
          </a:endParaRPr>
        </a:p>
      </dgm:t>
    </dgm:pt>
    <dgm:pt modelId="{D49B212D-9AAA-4449-8661-2A1C2ECD073B}" type="parTrans" cxnId="{D9FD441E-F7B4-4A04-A6BD-6A962FE423E8}">
      <dgm:prSet/>
      <dgm:spPr/>
      <dgm:t>
        <a:bodyPr/>
        <a:lstStyle/>
        <a:p>
          <a:endParaRPr lang="en-US"/>
        </a:p>
      </dgm:t>
    </dgm:pt>
    <dgm:pt modelId="{D1C95276-5E70-44FE-927B-E696746799C0}" type="sibTrans" cxnId="{D9FD441E-F7B4-4A04-A6BD-6A962FE423E8}">
      <dgm:prSet/>
      <dgm:spPr/>
      <dgm:t>
        <a:bodyPr/>
        <a:lstStyle/>
        <a:p>
          <a:endParaRPr lang="en-US"/>
        </a:p>
      </dgm:t>
    </dgm:pt>
    <dgm:pt modelId="{74857483-DE84-47D2-BACE-C172B831054A}">
      <dgm:prSet phldrT="[Text]" custT="1"/>
      <dgm:spPr/>
      <dgm:t>
        <a:bodyPr/>
        <a:lstStyle/>
        <a:p>
          <a:r>
            <a:rPr lang="sr-Cyrl-CS" sz="1600" smtClean="0">
              <a:latin typeface="Times New Roman" pitchFamily="18" charset="0"/>
              <a:cs typeface="Times New Roman" pitchFamily="18" charset="0"/>
            </a:rPr>
            <a:t>На 2 коресподентне тачке</a:t>
          </a:r>
          <a:r>
            <a:rPr lang="en-US" sz="1600" smtClean="0">
              <a:latin typeface="Times New Roman" pitchFamily="18" charset="0"/>
              <a:cs typeface="Times New Roman" pitchFamily="18" charset="0"/>
            </a:rPr>
            <a:t> </a:t>
          </a:r>
          <a:r>
            <a:rPr lang="sr-Cyrl-CS" sz="1600" smtClean="0">
              <a:latin typeface="Times New Roman" pitchFamily="18" charset="0"/>
              <a:cs typeface="Times New Roman" pitchFamily="18" charset="0"/>
            </a:rPr>
            <a:t>оба ока се ствара лик приближно једнаке величине (2  макуле су природно кореспондирајуће тачке)</a:t>
          </a:r>
          <a:endParaRPr lang="en-US" sz="1600">
            <a:latin typeface="Times New Roman" pitchFamily="18" charset="0"/>
            <a:cs typeface="Times New Roman" pitchFamily="18" charset="0"/>
          </a:endParaRPr>
        </a:p>
      </dgm:t>
    </dgm:pt>
    <dgm:pt modelId="{4A51251D-6E1E-455E-BA9B-73F880CEBA26}" type="parTrans" cxnId="{90A229EF-0473-46C0-B370-8C66931E5442}">
      <dgm:prSet/>
      <dgm:spPr/>
      <dgm:t>
        <a:bodyPr/>
        <a:lstStyle/>
        <a:p>
          <a:endParaRPr lang="en-US"/>
        </a:p>
      </dgm:t>
    </dgm:pt>
    <dgm:pt modelId="{0FBE1CC8-753C-46ED-8EE6-E61501B05FD6}" type="sibTrans" cxnId="{90A229EF-0473-46C0-B370-8C66931E5442}">
      <dgm:prSet/>
      <dgm:spPr/>
      <dgm:t>
        <a:bodyPr/>
        <a:lstStyle/>
        <a:p>
          <a:endParaRPr lang="en-US"/>
        </a:p>
      </dgm:t>
    </dgm:pt>
    <dgm:pt modelId="{B9727E33-553F-4ABE-9FD9-6DB4B4A0E812}">
      <dgm:prSet phldrT="[Text]" custT="1"/>
      <dgm:spPr/>
      <dgm:t>
        <a:bodyPr/>
        <a:lstStyle/>
        <a:p>
          <a:r>
            <a:rPr lang="sr-Cyrl-CS" sz="1800" smtClean="0">
              <a:latin typeface="Times New Roman" pitchFamily="18" charset="0"/>
              <a:cs typeface="Times New Roman" pitchFamily="18" charset="0"/>
            </a:rPr>
            <a:t>РЕФЛЕКС ФУЗИЈЕ</a:t>
          </a:r>
          <a:endParaRPr lang="en-US" sz="1800">
            <a:latin typeface="Times New Roman" pitchFamily="18" charset="0"/>
            <a:cs typeface="Times New Roman" pitchFamily="18" charset="0"/>
          </a:endParaRPr>
        </a:p>
      </dgm:t>
    </dgm:pt>
    <dgm:pt modelId="{DBC66B09-07F4-4FA5-B6F5-BABBC9C4132E}" type="parTrans" cxnId="{F2F912E7-1530-4B23-AB6D-4DA11AB0994A}">
      <dgm:prSet/>
      <dgm:spPr/>
      <dgm:t>
        <a:bodyPr/>
        <a:lstStyle/>
        <a:p>
          <a:endParaRPr lang="en-US"/>
        </a:p>
      </dgm:t>
    </dgm:pt>
    <dgm:pt modelId="{B185882F-6349-421A-A9BF-64FD5B3B1347}" type="sibTrans" cxnId="{F2F912E7-1530-4B23-AB6D-4DA11AB0994A}">
      <dgm:prSet/>
      <dgm:spPr/>
      <dgm:t>
        <a:bodyPr/>
        <a:lstStyle/>
        <a:p>
          <a:endParaRPr lang="en-US"/>
        </a:p>
      </dgm:t>
    </dgm:pt>
    <dgm:pt modelId="{76A3FC73-8744-40FE-8AB7-35F4D977FA77}">
      <dgm:prSet phldrT="[Text]" custT="1"/>
      <dgm:spPr/>
      <dgm:t>
        <a:bodyPr/>
        <a:lstStyle/>
        <a:p>
          <a:r>
            <a:rPr lang="sr-Cyrl-CS" sz="1600" smtClean="0">
              <a:latin typeface="Times New Roman" pitchFamily="18" charset="0"/>
              <a:cs typeface="Times New Roman" pitchFamily="18" charset="0"/>
            </a:rPr>
            <a:t>Најважнији психо</a:t>
          </a:r>
          <a:r>
            <a:rPr lang="en-US" sz="1600" smtClean="0">
              <a:latin typeface="Times New Roman" pitchFamily="18" charset="0"/>
              <a:cs typeface="Times New Roman" pitchFamily="18" charset="0"/>
            </a:rPr>
            <a:t>-</a:t>
          </a:r>
          <a:r>
            <a:rPr lang="sr-Cyrl-CS" sz="1600" smtClean="0">
              <a:latin typeface="Times New Roman" pitchFamily="18" charset="0"/>
              <a:cs typeface="Times New Roman" pitchFamily="18" charset="0"/>
            </a:rPr>
            <a:t>оптички рефлекс који стапа 2 лика у један ако су формирани на кореспондирајућим ретиналним тачкама</a:t>
          </a:r>
          <a:endParaRPr lang="en-US" sz="1600">
            <a:latin typeface="Times New Roman" pitchFamily="18" charset="0"/>
            <a:cs typeface="Times New Roman" pitchFamily="18" charset="0"/>
          </a:endParaRPr>
        </a:p>
      </dgm:t>
    </dgm:pt>
    <dgm:pt modelId="{1669907B-924C-4AAB-98E6-FD2995561BE6}" type="parTrans" cxnId="{4CDB2468-F452-4AB7-BB04-DC6A5D86EA8B}">
      <dgm:prSet/>
      <dgm:spPr/>
      <dgm:t>
        <a:bodyPr/>
        <a:lstStyle/>
        <a:p>
          <a:endParaRPr lang="en-US"/>
        </a:p>
      </dgm:t>
    </dgm:pt>
    <dgm:pt modelId="{BBF5953F-FDC7-439B-91E8-7F77EAE00FAC}" type="sibTrans" cxnId="{4CDB2468-F452-4AB7-BB04-DC6A5D86EA8B}">
      <dgm:prSet/>
      <dgm:spPr/>
      <dgm:t>
        <a:bodyPr/>
        <a:lstStyle/>
        <a:p>
          <a:endParaRPr lang="en-US"/>
        </a:p>
      </dgm:t>
    </dgm:pt>
    <dgm:pt modelId="{577EB58D-B89F-4FC1-8F0C-78416C27C40B}">
      <dgm:prSet phldrT="[Text]" custT="1"/>
      <dgm:spPr/>
      <dgm:t>
        <a:bodyPr/>
        <a:lstStyle/>
        <a:p>
          <a:r>
            <a:rPr lang="sr-Cyrl-CS" sz="1800" smtClean="0">
              <a:latin typeface="Times New Roman" pitchFamily="18" charset="0"/>
              <a:cs typeface="Times New Roman" pitchFamily="18" charset="0"/>
            </a:rPr>
            <a:t>СТЕРЕО ВИД</a:t>
          </a:r>
          <a:endParaRPr lang="en-US" sz="1800">
            <a:latin typeface="Times New Roman" pitchFamily="18" charset="0"/>
            <a:cs typeface="Times New Roman" pitchFamily="18" charset="0"/>
          </a:endParaRPr>
        </a:p>
      </dgm:t>
    </dgm:pt>
    <dgm:pt modelId="{BD742AD2-6E7B-4340-A4CE-5CFDF00E65AA}" type="parTrans" cxnId="{CBF74A94-6CF0-4204-A2CD-4EB6FC8C22D9}">
      <dgm:prSet/>
      <dgm:spPr/>
      <dgm:t>
        <a:bodyPr/>
        <a:lstStyle/>
        <a:p>
          <a:endParaRPr lang="en-US"/>
        </a:p>
      </dgm:t>
    </dgm:pt>
    <dgm:pt modelId="{A9C4D897-4FC8-411A-BB4D-871BF2FBF570}" type="sibTrans" cxnId="{CBF74A94-6CF0-4204-A2CD-4EB6FC8C22D9}">
      <dgm:prSet/>
      <dgm:spPr/>
      <dgm:t>
        <a:bodyPr/>
        <a:lstStyle/>
        <a:p>
          <a:endParaRPr lang="en-US"/>
        </a:p>
      </dgm:t>
    </dgm:pt>
    <dgm:pt modelId="{DECB84EF-C9F1-4606-84A8-E462D166F918}">
      <dgm:prSet phldrT="[Text]" custT="1"/>
      <dgm:spPr/>
      <dgm:t>
        <a:bodyPr/>
        <a:lstStyle/>
        <a:p>
          <a:r>
            <a:rPr lang="sr-Cyrl-CS" sz="1600" smtClean="0">
              <a:latin typeface="Times New Roman" pitchFamily="18" charset="0"/>
              <a:cs typeface="Times New Roman" pitchFamily="18" charset="0"/>
            </a:rPr>
            <a:t>Фузионисање лако диспаритетних ликова чиме се постиже осећај дубине</a:t>
          </a:r>
          <a:endParaRPr lang="en-US" sz="1600">
            <a:latin typeface="Times New Roman" pitchFamily="18" charset="0"/>
            <a:cs typeface="Times New Roman" pitchFamily="18" charset="0"/>
          </a:endParaRPr>
        </a:p>
      </dgm:t>
    </dgm:pt>
    <dgm:pt modelId="{65F5F98D-A283-4C21-A51A-5FA0C8420F2B}" type="parTrans" cxnId="{1869DDAB-F073-4A22-A66D-BF04A9E93D2D}">
      <dgm:prSet/>
      <dgm:spPr/>
      <dgm:t>
        <a:bodyPr/>
        <a:lstStyle/>
        <a:p>
          <a:endParaRPr lang="en-US"/>
        </a:p>
      </dgm:t>
    </dgm:pt>
    <dgm:pt modelId="{803CCD22-D438-42CB-92A8-B44FBD182895}" type="sibTrans" cxnId="{1869DDAB-F073-4A22-A66D-BF04A9E93D2D}">
      <dgm:prSet/>
      <dgm:spPr/>
      <dgm:t>
        <a:bodyPr/>
        <a:lstStyle/>
        <a:p>
          <a:endParaRPr lang="en-US"/>
        </a:p>
      </dgm:t>
    </dgm:pt>
    <dgm:pt modelId="{6CBDBFC5-B570-4A7D-BF1C-C4C083B7AD40}">
      <dgm:prSet phldrT="[Text]" custT="1"/>
      <dgm:spPr/>
      <dgm:t>
        <a:bodyPr/>
        <a:lstStyle/>
        <a:p>
          <a:r>
            <a:rPr lang="sr-Cyrl-CS" sz="1600" smtClean="0">
              <a:latin typeface="Times New Roman" pitchFamily="18" charset="0"/>
              <a:cs typeface="Times New Roman" pitchFamily="18" charset="0"/>
            </a:rPr>
            <a:t>Ликови се увек формирају на две макуле без обзира да ли се гледа на дањину или близину захваљујући конвергенцији и акомодацији</a:t>
          </a:r>
          <a:endParaRPr lang="en-US" sz="1600">
            <a:latin typeface="Times New Roman" pitchFamily="18" charset="0"/>
            <a:cs typeface="Times New Roman" pitchFamily="18" charset="0"/>
          </a:endParaRPr>
        </a:p>
      </dgm:t>
    </dgm:pt>
    <dgm:pt modelId="{23DEE266-CA74-4C5C-976B-E28EF1CD8560}" type="parTrans" cxnId="{621EA499-DB27-48C8-B06F-C3C171C08D92}">
      <dgm:prSet/>
      <dgm:spPr/>
      <dgm:t>
        <a:bodyPr/>
        <a:lstStyle/>
        <a:p>
          <a:endParaRPr lang="en-US"/>
        </a:p>
      </dgm:t>
    </dgm:pt>
    <dgm:pt modelId="{E9B48649-9B2C-485E-9F25-90AFE6F55BD7}" type="sibTrans" cxnId="{621EA499-DB27-48C8-B06F-C3C171C08D92}">
      <dgm:prSet/>
      <dgm:spPr/>
      <dgm:t>
        <a:bodyPr/>
        <a:lstStyle/>
        <a:p>
          <a:endParaRPr lang="en-US"/>
        </a:p>
      </dgm:t>
    </dgm:pt>
    <dgm:pt modelId="{054F7C03-A6A6-478F-BBE8-0D706E66ACF0}">
      <dgm:prSet phldrT="[Text]" custT="1"/>
      <dgm:spPr/>
      <dgm:t>
        <a:bodyPr/>
        <a:lstStyle/>
        <a:p>
          <a:r>
            <a:rPr lang="sr-Cyrl-CS" sz="1600" b="1" i="1" smtClean="0">
              <a:latin typeface="Times New Roman" pitchFamily="18" charset="0"/>
              <a:cs typeface="Times New Roman" pitchFamily="18" charset="0"/>
            </a:rPr>
            <a:t>МОТОРНА</a:t>
          </a:r>
          <a:r>
            <a:rPr lang="sr-Cyrl-CS" sz="1600" smtClean="0">
              <a:latin typeface="Times New Roman" pitchFamily="18" charset="0"/>
              <a:cs typeface="Times New Roman" pitchFamily="18" charset="0"/>
            </a:rPr>
            <a:t> компонента фузије:</a:t>
          </a:r>
          <a:r>
            <a:rPr lang="en-US" sz="1600" smtClean="0">
              <a:latin typeface="Times New Roman" pitchFamily="18" charset="0"/>
              <a:cs typeface="Times New Roman" pitchFamily="18" charset="0"/>
            </a:rPr>
            <a:t> </a:t>
          </a:r>
          <a:r>
            <a:rPr lang="sr-Cyrl-CS" sz="1600" smtClean="0">
              <a:latin typeface="Times New Roman" pitchFamily="18" charset="0"/>
              <a:cs typeface="Times New Roman" pitchFamily="18" charset="0"/>
            </a:rPr>
            <a:t>довођење очних јабучица у положај одржавања сензорне фузије</a:t>
          </a:r>
          <a:endParaRPr lang="en-US" sz="1600">
            <a:latin typeface="Times New Roman" pitchFamily="18" charset="0"/>
            <a:cs typeface="Times New Roman" pitchFamily="18" charset="0"/>
          </a:endParaRPr>
        </a:p>
      </dgm:t>
    </dgm:pt>
    <dgm:pt modelId="{6353E4C1-9028-47A2-A9E6-E232D5795529}" type="parTrans" cxnId="{1C130CD6-D05B-4F88-AE7A-99520BEB3465}">
      <dgm:prSet/>
      <dgm:spPr/>
    </dgm:pt>
    <dgm:pt modelId="{E0D84278-5405-40CB-9D31-85C98C3E6FF5}" type="sibTrans" cxnId="{1C130CD6-D05B-4F88-AE7A-99520BEB3465}">
      <dgm:prSet/>
      <dgm:spPr/>
    </dgm:pt>
    <dgm:pt modelId="{CBDCFA2D-F030-4481-ABE5-2CB45FB2638A}">
      <dgm:prSet phldrT="[Text]" custT="1"/>
      <dgm:spPr/>
      <dgm:t>
        <a:bodyPr/>
        <a:lstStyle/>
        <a:p>
          <a:r>
            <a:rPr lang="sr-Cyrl-CS" sz="1600" b="1" i="1" smtClean="0">
              <a:latin typeface="Times New Roman" pitchFamily="18" charset="0"/>
              <a:cs typeface="Times New Roman" pitchFamily="18" charset="0"/>
            </a:rPr>
            <a:t>СЕНЗОРНА</a:t>
          </a:r>
          <a:r>
            <a:rPr lang="sr-Cyrl-CS" sz="1600" smtClean="0">
              <a:latin typeface="Times New Roman" pitchFamily="18" charset="0"/>
              <a:cs typeface="Times New Roman" pitchFamily="18" charset="0"/>
            </a:rPr>
            <a:t> компонента фузије: коресподентне ретиналне тачке</a:t>
          </a:r>
          <a:endParaRPr lang="en-US" sz="1600">
            <a:latin typeface="Times New Roman" pitchFamily="18" charset="0"/>
            <a:cs typeface="Times New Roman" pitchFamily="18" charset="0"/>
          </a:endParaRPr>
        </a:p>
      </dgm:t>
    </dgm:pt>
    <dgm:pt modelId="{650E8DF9-3104-4657-A297-64545A233CF7}" type="parTrans" cxnId="{541962B7-B020-4B57-B9A2-A2A43FA63F78}">
      <dgm:prSet/>
      <dgm:spPr/>
    </dgm:pt>
    <dgm:pt modelId="{EEFF6401-79A9-43DC-9261-F119FDC5B0C9}" type="sibTrans" cxnId="{541962B7-B020-4B57-B9A2-A2A43FA63F78}">
      <dgm:prSet/>
      <dgm:spPr/>
    </dgm:pt>
    <dgm:pt modelId="{1FFA4273-0245-44A3-8207-CB5FB54E3261}">
      <dgm:prSet phldrT="[Text]" custT="1"/>
      <dgm:spPr/>
      <dgm:t>
        <a:bodyPr/>
        <a:lstStyle/>
        <a:p>
          <a:r>
            <a:rPr lang="sr-Cyrl-CS" sz="1600" smtClean="0">
              <a:latin typeface="Times New Roman" pitchFamily="18" charset="0"/>
              <a:cs typeface="Times New Roman" pitchFamily="18" charset="0"/>
            </a:rPr>
            <a:t>Ширина фузије: у положајима конвергенције и дивергенције</a:t>
          </a:r>
          <a:endParaRPr lang="en-US" sz="1600">
            <a:latin typeface="Times New Roman" pitchFamily="18" charset="0"/>
            <a:cs typeface="Times New Roman" pitchFamily="18" charset="0"/>
          </a:endParaRPr>
        </a:p>
      </dgm:t>
    </dgm:pt>
    <dgm:pt modelId="{8346CB8A-2042-42FE-9C77-013778DB9906}" type="parTrans" cxnId="{AEFAE767-8038-45C3-B29B-31BE7D39E5C0}">
      <dgm:prSet/>
      <dgm:spPr/>
    </dgm:pt>
    <dgm:pt modelId="{29F4ABFD-77C9-40F8-B138-D3122DD938DE}" type="sibTrans" cxnId="{AEFAE767-8038-45C3-B29B-31BE7D39E5C0}">
      <dgm:prSet/>
      <dgm:spPr/>
    </dgm:pt>
    <dgm:pt modelId="{749A4662-7EFC-4B4F-ADE8-6CEE61F43F27}">
      <dgm:prSet phldrT="[Text]" custT="1"/>
      <dgm:spPr/>
      <dgm:t>
        <a:bodyPr/>
        <a:lstStyle/>
        <a:p>
          <a:r>
            <a:rPr lang="sr-Cyrl-CS" sz="1600" smtClean="0">
              <a:latin typeface="Times New Roman" pitchFamily="18" charset="0"/>
              <a:cs typeface="Times New Roman" pitchFamily="18" charset="0"/>
            </a:rPr>
            <a:t>Прекид фузионе резерве</a:t>
          </a:r>
          <a:r>
            <a:rPr lang="sr-Cyrl-CS" sz="1600" smtClean="0">
              <a:latin typeface="Times New Roman"/>
              <a:cs typeface="Times New Roman"/>
            </a:rPr>
            <a:t>→</a:t>
          </a:r>
          <a:r>
            <a:rPr lang="sr-Cyrl-CS" sz="1600" smtClean="0">
              <a:latin typeface="Times New Roman" pitchFamily="18" charset="0"/>
              <a:cs typeface="Times New Roman" pitchFamily="18" charset="0"/>
            </a:rPr>
            <a:t>ДИПЛОПИЈЕ</a:t>
          </a:r>
          <a:endParaRPr lang="en-US" sz="1600">
            <a:latin typeface="Times New Roman" pitchFamily="18" charset="0"/>
            <a:cs typeface="Times New Roman" pitchFamily="18" charset="0"/>
          </a:endParaRPr>
        </a:p>
      </dgm:t>
    </dgm:pt>
    <dgm:pt modelId="{C943873A-BA0A-46C8-A5AB-4CF60A366CA7}" type="parTrans" cxnId="{F2A0E955-9A00-42B3-9CB5-AD0D823B28C7}">
      <dgm:prSet/>
      <dgm:spPr/>
    </dgm:pt>
    <dgm:pt modelId="{7204D101-3528-4B60-96FF-5441456204CE}" type="sibTrans" cxnId="{F2A0E955-9A00-42B3-9CB5-AD0D823B28C7}">
      <dgm:prSet/>
      <dgm:spPr/>
    </dgm:pt>
    <dgm:pt modelId="{D10F9100-1A0E-47BF-8C89-695C3D1657CD}" type="pres">
      <dgm:prSet presAssocID="{DA8564AC-77C7-4A3D-AF7F-7C5FA1EAF7CA}" presName="Name0" presStyleCnt="0">
        <dgm:presLayoutVars>
          <dgm:dir/>
          <dgm:animLvl val="lvl"/>
          <dgm:resizeHandles val="exact"/>
        </dgm:presLayoutVars>
      </dgm:prSet>
      <dgm:spPr/>
      <dgm:t>
        <a:bodyPr/>
        <a:lstStyle/>
        <a:p>
          <a:endParaRPr lang="en-US"/>
        </a:p>
      </dgm:t>
    </dgm:pt>
    <dgm:pt modelId="{99288A48-B9C9-467E-BF3A-621DCE8C25F0}" type="pres">
      <dgm:prSet presAssocID="{36DE6327-96C7-43EB-BDA4-000434B12D2F}" presName="linNode" presStyleCnt="0"/>
      <dgm:spPr/>
    </dgm:pt>
    <dgm:pt modelId="{8E040FA5-7B02-488E-AF6C-1DEC74BAA5E4}" type="pres">
      <dgm:prSet presAssocID="{36DE6327-96C7-43EB-BDA4-000434B12D2F}" presName="parentText" presStyleLbl="node1" presStyleIdx="0" presStyleCnt="3" custScaleX="109682">
        <dgm:presLayoutVars>
          <dgm:chMax val="1"/>
          <dgm:bulletEnabled val="1"/>
        </dgm:presLayoutVars>
      </dgm:prSet>
      <dgm:spPr/>
      <dgm:t>
        <a:bodyPr/>
        <a:lstStyle/>
        <a:p>
          <a:endParaRPr lang="en-US"/>
        </a:p>
      </dgm:t>
    </dgm:pt>
    <dgm:pt modelId="{272691F7-EE61-49D2-BE0C-B9B7A60BE141}" type="pres">
      <dgm:prSet presAssocID="{36DE6327-96C7-43EB-BDA4-000434B12D2F}" presName="descendantText" presStyleLbl="alignAccFollowNode1" presStyleIdx="0" presStyleCnt="3" custScaleX="185757" custScaleY="125526">
        <dgm:presLayoutVars>
          <dgm:bulletEnabled val="1"/>
        </dgm:presLayoutVars>
      </dgm:prSet>
      <dgm:spPr/>
      <dgm:t>
        <a:bodyPr/>
        <a:lstStyle/>
        <a:p>
          <a:endParaRPr lang="en-US"/>
        </a:p>
      </dgm:t>
    </dgm:pt>
    <dgm:pt modelId="{90467DD7-7D6F-46F4-9F2C-9039FFC7F0EC}" type="pres">
      <dgm:prSet presAssocID="{D1C95276-5E70-44FE-927B-E696746799C0}" presName="sp" presStyleCnt="0"/>
      <dgm:spPr/>
    </dgm:pt>
    <dgm:pt modelId="{271F1EF0-6A69-4DE4-BC28-06267BD5D409}" type="pres">
      <dgm:prSet presAssocID="{B9727E33-553F-4ABE-9FD9-6DB4B4A0E812}" presName="linNode" presStyleCnt="0"/>
      <dgm:spPr/>
    </dgm:pt>
    <dgm:pt modelId="{408D72B8-0C77-460A-8595-387D50ECC22E}" type="pres">
      <dgm:prSet presAssocID="{B9727E33-553F-4ABE-9FD9-6DB4B4A0E812}" presName="parentText" presStyleLbl="node1" presStyleIdx="1" presStyleCnt="3">
        <dgm:presLayoutVars>
          <dgm:chMax val="1"/>
          <dgm:bulletEnabled val="1"/>
        </dgm:presLayoutVars>
      </dgm:prSet>
      <dgm:spPr/>
      <dgm:t>
        <a:bodyPr/>
        <a:lstStyle/>
        <a:p>
          <a:endParaRPr lang="en-US"/>
        </a:p>
      </dgm:t>
    </dgm:pt>
    <dgm:pt modelId="{1E93D8BF-450B-4CB6-9474-3D1581E10536}" type="pres">
      <dgm:prSet presAssocID="{B9727E33-553F-4ABE-9FD9-6DB4B4A0E812}" presName="descendantText" presStyleLbl="alignAccFollowNode1" presStyleIdx="1" presStyleCnt="3" custScaleX="169700" custScaleY="183965">
        <dgm:presLayoutVars>
          <dgm:bulletEnabled val="1"/>
        </dgm:presLayoutVars>
      </dgm:prSet>
      <dgm:spPr/>
      <dgm:t>
        <a:bodyPr/>
        <a:lstStyle/>
        <a:p>
          <a:endParaRPr lang="en-US"/>
        </a:p>
      </dgm:t>
    </dgm:pt>
    <dgm:pt modelId="{37B3DCC3-D1A6-4467-98D0-2D6F5589442F}" type="pres">
      <dgm:prSet presAssocID="{B185882F-6349-421A-A9BF-64FD5B3B1347}" presName="sp" presStyleCnt="0"/>
      <dgm:spPr/>
    </dgm:pt>
    <dgm:pt modelId="{33162265-93BE-4838-B43A-4EC9837921D5}" type="pres">
      <dgm:prSet presAssocID="{577EB58D-B89F-4FC1-8F0C-78416C27C40B}" presName="linNode" presStyleCnt="0"/>
      <dgm:spPr/>
    </dgm:pt>
    <dgm:pt modelId="{1AC500F6-5F99-4487-B8A8-C30533E127F4}" type="pres">
      <dgm:prSet presAssocID="{577EB58D-B89F-4FC1-8F0C-78416C27C40B}" presName="parentText" presStyleLbl="node1" presStyleIdx="2" presStyleCnt="3">
        <dgm:presLayoutVars>
          <dgm:chMax val="1"/>
          <dgm:bulletEnabled val="1"/>
        </dgm:presLayoutVars>
      </dgm:prSet>
      <dgm:spPr/>
      <dgm:t>
        <a:bodyPr/>
        <a:lstStyle/>
        <a:p>
          <a:endParaRPr lang="en-US"/>
        </a:p>
      </dgm:t>
    </dgm:pt>
    <dgm:pt modelId="{137FEB6D-43FC-43C6-8007-0E5482653D44}" type="pres">
      <dgm:prSet presAssocID="{577EB58D-B89F-4FC1-8F0C-78416C27C40B}" presName="descendantText" presStyleLbl="alignAccFollowNode1" presStyleIdx="2" presStyleCnt="3" custScaleX="169396" custScaleY="58658">
        <dgm:presLayoutVars>
          <dgm:bulletEnabled val="1"/>
        </dgm:presLayoutVars>
      </dgm:prSet>
      <dgm:spPr/>
      <dgm:t>
        <a:bodyPr/>
        <a:lstStyle/>
        <a:p>
          <a:endParaRPr lang="en-US"/>
        </a:p>
      </dgm:t>
    </dgm:pt>
  </dgm:ptLst>
  <dgm:cxnLst>
    <dgm:cxn modelId="{06207DD5-B7E1-472F-BBB8-CAB2E023DF47}" type="presOf" srcId="{577EB58D-B89F-4FC1-8F0C-78416C27C40B}" destId="{1AC500F6-5F99-4487-B8A8-C30533E127F4}" srcOrd="0" destOrd="0" presId="urn:microsoft.com/office/officeart/2005/8/layout/vList5"/>
    <dgm:cxn modelId="{1869DDAB-F073-4A22-A66D-BF04A9E93D2D}" srcId="{577EB58D-B89F-4FC1-8F0C-78416C27C40B}" destId="{DECB84EF-C9F1-4606-84A8-E462D166F918}" srcOrd="0" destOrd="0" parTransId="{65F5F98D-A283-4C21-A51A-5FA0C8420F2B}" sibTransId="{803CCD22-D438-42CB-92A8-B44FBD182895}"/>
    <dgm:cxn modelId="{8107BC5A-746E-443D-903F-E8E95B7DB17B}" type="presOf" srcId="{B9727E33-553F-4ABE-9FD9-6DB4B4A0E812}" destId="{408D72B8-0C77-460A-8595-387D50ECC22E}" srcOrd="0" destOrd="0" presId="urn:microsoft.com/office/officeart/2005/8/layout/vList5"/>
    <dgm:cxn modelId="{F2A0E955-9A00-42B3-9CB5-AD0D823B28C7}" srcId="{B9727E33-553F-4ABE-9FD9-6DB4B4A0E812}" destId="{749A4662-7EFC-4B4F-ADE8-6CEE61F43F27}" srcOrd="4" destOrd="0" parTransId="{C943873A-BA0A-46C8-A5AB-4CF60A366CA7}" sibTransId="{7204D101-3528-4B60-96FF-5441456204CE}"/>
    <dgm:cxn modelId="{D75030D1-B9B2-4DD1-A2B6-F536BE2058C9}" type="presOf" srcId="{76A3FC73-8744-40FE-8AB7-35F4D977FA77}" destId="{1E93D8BF-450B-4CB6-9474-3D1581E10536}" srcOrd="0" destOrd="0" presId="urn:microsoft.com/office/officeart/2005/8/layout/vList5"/>
    <dgm:cxn modelId="{6671D00A-4399-4CB3-B476-7B8000485BAF}" type="presOf" srcId="{74857483-DE84-47D2-BACE-C172B831054A}" destId="{272691F7-EE61-49D2-BE0C-B9B7A60BE141}" srcOrd="0" destOrd="0" presId="urn:microsoft.com/office/officeart/2005/8/layout/vList5"/>
    <dgm:cxn modelId="{FC8C8330-5F36-4E3B-9BF6-B2B368476087}" type="presOf" srcId="{054F7C03-A6A6-478F-BBE8-0D706E66ACF0}" destId="{1E93D8BF-450B-4CB6-9474-3D1581E10536}" srcOrd="0" destOrd="3" presId="urn:microsoft.com/office/officeart/2005/8/layout/vList5"/>
    <dgm:cxn modelId="{CBF74A94-6CF0-4204-A2CD-4EB6FC8C22D9}" srcId="{DA8564AC-77C7-4A3D-AF7F-7C5FA1EAF7CA}" destId="{577EB58D-B89F-4FC1-8F0C-78416C27C40B}" srcOrd="2" destOrd="0" parTransId="{BD742AD2-6E7B-4340-A4CE-5CFDF00E65AA}" sibTransId="{A9C4D897-4FC8-411A-BB4D-871BF2FBF570}"/>
    <dgm:cxn modelId="{18DB8FAD-B788-4C0C-887E-DB739A4534ED}" type="presOf" srcId="{CBDCFA2D-F030-4481-ABE5-2CB45FB2638A}" destId="{1E93D8BF-450B-4CB6-9474-3D1581E10536}" srcOrd="0" destOrd="2" presId="urn:microsoft.com/office/officeart/2005/8/layout/vList5"/>
    <dgm:cxn modelId="{310C3AAD-6739-487E-8AA7-DB0AC6F9D338}" type="presOf" srcId="{DA8564AC-77C7-4A3D-AF7F-7C5FA1EAF7CA}" destId="{D10F9100-1A0E-47BF-8C89-695C3D1657CD}" srcOrd="0" destOrd="0" presId="urn:microsoft.com/office/officeart/2005/8/layout/vList5"/>
    <dgm:cxn modelId="{541962B7-B020-4B57-B9A2-A2A43FA63F78}" srcId="{B9727E33-553F-4ABE-9FD9-6DB4B4A0E812}" destId="{CBDCFA2D-F030-4481-ABE5-2CB45FB2638A}" srcOrd="2" destOrd="0" parTransId="{650E8DF9-3104-4657-A297-64545A233CF7}" sibTransId="{EEFF6401-79A9-43DC-9261-F119FDC5B0C9}"/>
    <dgm:cxn modelId="{621EA499-DB27-48C8-B06F-C3C171C08D92}" srcId="{36DE6327-96C7-43EB-BDA4-000434B12D2F}" destId="{6CBDBFC5-B570-4A7D-BF1C-C4C083B7AD40}" srcOrd="1" destOrd="0" parTransId="{23DEE266-CA74-4C5C-976B-E28EF1CD8560}" sibTransId="{E9B48649-9B2C-485E-9F25-90AFE6F55BD7}"/>
    <dgm:cxn modelId="{AEFAE767-8038-45C3-B29B-31BE7D39E5C0}" srcId="{B9727E33-553F-4ABE-9FD9-6DB4B4A0E812}" destId="{1FFA4273-0245-44A3-8207-CB5FB54E3261}" srcOrd="1" destOrd="0" parTransId="{8346CB8A-2042-42FE-9C77-013778DB9906}" sibTransId="{29F4ABFD-77C9-40F8-B138-D3122DD938DE}"/>
    <dgm:cxn modelId="{1DD87F24-0DBE-40F7-BB8C-C248506325F4}" type="presOf" srcId="{1FFA4273-0245-44A3-8207-CB5FB54E3261}" destId="{1E93D8BF-450B-4CB6-9474-3D1581E10536}" srcOrd="0" destOrd="1" presId="urn:microsoft.com/office/officeart/2005/8/layout/vList5"/>
    <dgm:cxn modelId="{F2F912E7-1530-4B23-AB6D-4DA11AB0994A}" srcId="{DA8564AC-77C7-4A3D-AF7F-7C5FA1EAF7CA}" destId="{B9727E33-553F-4ABE-9FD9-6DB4B4A0E812}" srcOrd="1" destOrd="0" parTransId="{DBC66B09-07F4-4FA5-B6F5-BABBC9C4132E}" sibTransId="{B185882F-6349-421A-A9BF-64FD5B3B1347}"/>
    <dgm:cxn modelId="{5FAC8B7A-F1C3-44DB-895C-D8824A5612DB}" type="presOf" srcId="{6CBDBFC5-B570-4A7D-BF1C-C4C083B7AD40}" destId="{272691F7-EE61-49D2-BE0C-B9B7A60BE141}" srcOrd="0" destOrd="1" presId="urn:microsoft.com/office/officeart/2005/8/layout/vList5"/>
    <dgm:cxn modelId="{D9FD441E-F7B4-4A04-A6BD-6A962FE423E8}" srcId="{DA8564AC-77C7-4A3D-AF7F-7C5FA1EAF7CA}" destId="{36DE6327-96C7-43EB-BDA4-000434B12D2F}" srcOrd="0" destOrd="0" parTransId="{D49B212D-9AAA-4449-8661-2A1C2ECD073B}" sibTransId="{D1C95276-5E70-44FE-927B-E696746799C0}"/>
    <dgm:cxn modelId="{6D2D3C78-88A0-4E05-91B4-64A9F16826E8}" type="presOf" srcId="{36DE6327-96C7-43EB-BDA4-000434B12D2F}" destId="{8E040FA5-7B02-488E-AF6C-1DEC74BAA5E4}" srcOrd="0" destOrd="0" presId="urn:microsoft.com/office/officeart/2005/8/layout/vList5"/>
    <dgm:cxn modelId="{A3D7C3E5-FCEA-4368-9B74-8C8FE15B4508}" type="presOf" srcId="{749A4662-7EFC-4B4F-ADE8-6CEE61F43F27}" destId="{1E93D8BF-450B-4CB6-9474-3D1581E10536}" srcOrd="0" destOrd="4" presId="urn:microsoft.com/office/officeart/2005/8/layout/vList5"/>
    <dgm:cxn modelId="{90A229EF-0473-46C0-B370-8C66931E5442}" srcId="{36DE6327-96C7-43EB-BDA4-000434B12D2F}" destId="{74857483-DE84-47D2-BACE-C172B831054A}" srcOrd="0" destOrd="0" parTransId="{4A51251D-6E1E-455E-BA9B-73F880CEBA26}" sibTransId="{0FBE1CC8-753C-46ED-8EE6-E61501B05FD6}"/>
    <dgm:cxn modelId="{1C130CD6-D05B-4F88-AE7A-99520BEB3465}" srcId="{B9727E33-553F-4ABE-9FD9-6DB4B4A0E812}" destId="{054F7C03-A6A6-478F-BBE8-0D706E66ACF0}" srcOrd="3" destOrd="0" parTransId="{6353E4C1-9028-47A2-A9E6-E232D5795529}" sibTransId="{E0D84278-5405-40CB-9D31-85C98C3E6FF5}"/>
    <dgm:cxn modelId="{4CDB2468-F452-4AB7-BB04-DC6A5D86EA8B}" srcId="{B9727E33-553F-4ABE-9FD9-6DB4B4A0E812}" destId="{76A3FC73-8744-40FE-8AB7-35F4D977FA77}" srcOrd="0" destOrd="0" parTransId="{1669907B-924C-4AAB-98E6-FD2995561BE6}" sibTransId="{BBF5953F-FDC7-439B-91E8-7F77EAE00FAC}"/>
    <dgm:cxn modelId="{5A7D185F-DF7B-400D-B76C-FD7BAAF37EA7}" type="presOf" srcId="{DECB84EF-C9F1-4606-84A8-E462D166F918}" destId="{137FEB6D-43FC-43C6-8007-0E5482653D44}" srcOrd="0" destOrd="0" presId="urn:microsoft.com/office/officeart/2005/8/layout/vList5"/>
    <dgm:cxn modelId="{4A9A40DC-5E94-4A93-ABA7-676ED23EF1FF}" type="presParOf" srcId="{D10F9100-1A0E-47BF-8C89-695C3D1657CD}" destId="{99288A48-B9C9-467E-BF3A-621DCE8C25F0}" srcOrd="0" destOrd="0" presId="urn:microsoft.com/office/officeart/2005/8/layout/vList5"/>
    <dgm:cxn modelId="{AF83D609-6C0B-4CD6-A614-295E764403EB}" type="presParOf" srcId="{99288A48-B9C9-467E-BF3A-621DCE8C25F0}" destId="{8E040FA5-7B02-488E-AF6C-1DEC74BAA5E4}" srcOrd="0" destOrd="0" presId="urn:microsoft.com/office/officeart/2005/8/layout/vList5"/>
    <dgm:cxn modelId="{978F1C56-282E-4696-9DD0-4B663DE2A501}" type="presParOf" srcId="{99288A48-B9C9-467E-BF3A-621DCE8C25F0}" destId="{272691F7-EE61-49D2-BE0C-B9B7A60BE141}" srcOrd="1" destOrd="0" presId="urn:microsoft.com/office/officeart/2005/8/layout/vList5"/>
    <dgm:cxn modelId="{70483B24-8432-46AD-B6CD-73BD980D8AEF}" type="presParOf" srcId="{D10F9100-1A0E-47BF-8C89-695C3D1657CD}" destId="{90467DD7-7D6F-46F4-9F2C-9039FFC7F0EC}" srcOrd="1" destOrd="0" presId="urn:microsoft.com/office/officeart/2005/8/layout/vList5"/>
    <dgm:cxn modelId="{B5C36108-DF76-459A-B405-9E24A8781992}" type="presParOf" srcId="{D10F9100-1A0E-47BF-8C89-695C3D1657CD}" destId="{271F1EF0-6A69-4DE4-BC28-06267BD5D409}" srcOrd="2" destOrd="0" presId="urn:microsoft.com/office/officeart/2005/8/layout/vList5"/>
    <dgm:cxn modelId="{01A080EA-6C2F-49C8-A665-4A70DB47B36D}" type="presParOf" srcId="{271F1EF0-6A69-4DE4-BC28-06267BD5D409}" destId="{408D72B8-0C77-460A-8595-387D50ECC22E}" srcOrd="0" destOrd="0" presId="urn:microsoft.com/office/officeart/2005/8/layout/vList5"/>
    <dgm:cxn modelId="{81B4B931-32A0-4D91-A157-3235FA2F81A0}" type="presParOf" srcId="{271F1EF0-6A69-4DE4-BC28-06267BD5D409}" destId="{1E93D8BF-450B-4CB6-9474-3D1581E10536}" srcOrd="1" destOrd="0" presId="urn:microsoft.com/office/officeart/2005/8/layout/vList5"/>
    <dgm:cxn modelId="{FB052AF4-FD6C-4ABC-AC8B-6B036688FA16}" type="presParOf" srcId="{D10F9100-1A0E-47BF-8C89-695C3D1657CD}" destId="{37B3DCC3-D1A6-4467-98D0-2D6F5589442F}" srcOrd="3" destOrd="0" presId="urn:microsoft.com/office/officeart/2005/8/layout/vList5"/>
    <dgm:cxn modelId="{A957E451-ADA3-4FE6-A240-3A0159C9DC8B}" type="presParOf" srcId="{D10F9100-1A0E-47BF-8C89-695C3D1657CD}" destId="{33162265-93BE-4838-B43A-4EC9837921D5}" srcOrd="4" destOrd="0" presId="urn:microsoft.com/office/officeart/2005/8/layout/vList5"/>
    <dgm:cxn modelId="{EEA1522A-A977-4909-87B4-89611413E420}" type="presParOf" srcId="{33162265-93BE-4838-B43A-4EC9837921D5}" destId="{1AC500F6-5F99-4487-B8A8-C30533E127F4}" srcOrd="0" destOrd="0" presId="urn:microsoft.com/office/officeart/2005/8/layout/vList5"/>
    <dgm:cxn modelId="{DC35D460-AC4C-47EF-AFE0-BF2F91829377}" type="presParOf" srcId="{33162265-93BE-4838-B43A-4EC9837921D5}" destId="{137FEB6D-43FC-43C6-8007-0E5482653D44}"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AD4F90-799B-4002-92CD-857F0C6DE770}">
      <dsp:nvSpPr>
        <dsp:cNvPr id="0" name=""/>
        <dsp:cNvSpPr/>
      </dsp:nvSpPr>
      <dsp:spPr>
        <a:xfrm>
          <a:off x="0" y="539"/>
          <a:ext cx="8229600" cy="11419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sr-Cyrl-CS" sz="2400" kern="1200" smtClean="0">
              <a:latin typeface="Times New Roman" pitchFamily="18" charset="0"/>
              <a:cs typeface="Times New Roman" pitchFamily="18" charset="0"/>
            </a:rPr>
            <a:t>ХЕТЕРОТРОПИЈА или РАЗРОКОСТ (</a:t>
          </a:r>
          <a:r>
            <a:rPr lang="sr-Latn-CS" sz="2400" kern="1200" smtClean="0">
              <a:latin typeface="Times New Roman" pitchFamily="18" charset="0"/>
              <a:cs typeface="Times New Roman" pitchFamily="18" charset="0"/>
            </a:rPr>
            <a:t>STRABISMUS)        </a:t>
          </a:r>
          <a:r>
            <a:rPr lang="sr-Cyrl-CS" sz="2400" kern="1200" smtClean="0">
              <a:latin typeface="Times New Roman" pitchFamily="18" charset="0"/>
              <a:cs typeface="Times New Roman" pitchFamily="18" charset="0"/>
            </a:rPr>
            <a:t>ПОДЕЛА</a:t>
          </a:r>
          <a:endParaRPr lang="en-US" sz="2400" kern="1200">
            <a:latin typeface="Times New Roman" pitchFamily="18" charset="0"/>
            <a:cs typeface="Times New Roman" pitchFamily="18" charset="0"/>
          </a:endParaRPr>
        </a:p>
      </dsp:txBody>
      <dsp:txXfrm>
        <a:off x="55744" y="56283"/>
        <a:ext cx="8118112" cy="103043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B88262-26E8-41A5-AE6B-7FD3FCFA1521}">
      <dsp:nvSpPr>
        <dsp:cNvPr id="0" name=""/>
        <dsp:cNvSpPr/>
      </dsp:nvSpPr>
      <dsp:spPr>
        <a:xfrm rot="5400000">
          <a:off x="5456386" y="-2296827"/>
          <a:ext cx="694011" cy="546201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sr-Cyrl-CS" sz="1800" kern="1200" smtClean="0">
              <a:latin typeface="Times New Roman" pitchFamily="18" charset="0"/>
              <a:cs typeface="Times New Roman" pitchFamily="18" charset="0"/>
            </a:rPr>
            <a:t>Девијација видних осовина пут унутра</a:t>
          </a:r>
          <a:endParaRPr lang="en-US" sz="1800" kern="1200">
            <a:latin typeface="Times New Roman" pitchFamily="18" charset="0"/>
            <a:cs typeface="Times New Roman" pitchFamily="18" charset="0"/>
          </a:endParaRPr>
        </a:p>
        <a:p>
          <a:pPr marL="171450" lvl="1" indent="-171450" algn="l" defTabSz="800100">
            <a:lnSpc>
              <a:spcPct val="90000"/>
            </a:lnSpc>
            <a:spcBef>
              <a:spcPct val="0"/>
            </a:spcBef>
            <a:spcAft>
              <a:spcPct val="15000"/>
            </a:spcAft>
            <a:buChar char="••"/>
          </a:pPr>
          <a:r>
            <a:rPr lang="sr-Cyrl-CS" sz="1800" kern="1200" smtClean="0">
              <a:latin typeface="Times New Roman" pitchFamily="18" charset="0"/>
              <a:cs typeface="Times New Roman" pitchFamily="18" charset="0"/>
            </a:rPr>
            <a:t>Најчешћа форма разрокости</a:t>
          </a:r>
          <a:endParaRPr lang="en-US" sz="1800" kern="1200">
            <a:latin typeface="Times New Roman" pitchFamily="18" charset="0"/>
            <a:cs typeface="Times New Roman" pitchFamily="18" charset="0"/>
          </a:endParaRPr>
        </a:p>
      </dsp:txBody>
      <dsp:txXfrm rot="-5400000">
        <a:off x="3072384" y="121054"/>
        <a:ext cx="5428137" cy="626253"/>
      </dsp:txXfrm>
    </dsp:sp>
    <dsp:sp modelId="{3A9183CB-2781-4D3C-9C11-00F0E67F9F4C}">
      <dsp:nvSpPr>
        <dsp:cNvPr id="0" name=""/>
        <dsp:cNvSpPr/>
      </dsp:nvSpPr>
      <dsp:spPr>
        <a:xfrm>
          <a:off x="0" y="424"/>
          <a:ext cx="3072384" cy="86751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sr-Cyrl-CS" sz="2500" kern="1200" smtClean="0">
              <a:latin typeface="Times New Roman" pitchFamily="18" charset="0"/>
              <a:cs typeface="Times New Roman" pitchFamily="18" charset="0"/>
            </a:rPr>
            <a:t>ЕЗОТРОПИЈА (</a:t>
          </a:r>
          <a:r>
            <a:rPr lang="sr-Latn-CS" sz="2500" kern="1200" smtClean="0">
              <a:latin typeface="Times New Roman" pitchFamily="18" charset="0"/>
              <a:cs typeface="Times New Roman" pitchFamily="18" charset="0"/>
            </a:rPr>
            <a:t>ESOTROPIA)</a:t>
          </a:r>
          <a:endParaRPr lang="en-US" sz="2500" kern="1200"/>
        </a:p>
      </dsp:txBody>
      <dsp:txXfrm>
        <a:off x="42348" y="42772"/>
        <a:ext cx="2987688" cy="78281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111BE2-97AD-4B29-BBFA-6983AC921461}">
      <dsp:nvSpPr>
        <dsp:cNvPr id="0" name=""/>
        <dsp:cNvSpPr/>
      </dsp:nvSpPr>
      <dsp:spPr>
        <a:xfrm rot="5400000">
          <a:off x="4816950" y="-2550793"/>
          <a:ext cx="1101566" cy="6482537"/>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sr-Cyrl-CS" sz="1800" kern="1200" smtClean="0">
              <a:latin typeface="Times New Roman" pitchFamily="18" charset="0"/>
              <a:cs typeface="Times New Roman" pitchFamily="18" charset="0"/>
            </a:rPr>
            <a:t>Хиперметропија : Физиолошки рефлекс акомодације удружен са појачаном конвергенцијом</a:t>
          </a:r>
          <a:endParaRPr lang="en-US" sz="1800" kern="1200">
            <a:latin typeface="Times New Roman" pitchFamily="18" charset="0"/>
            <a:cs typeface="Times New Roman" pitchFamily="18" charset="0"/>
          </a:endParaRPr>
        </a:p>
        <a:p>
          <a:pPr marL="171450" lvl="1" indent="-171450" algn="l" defTabSz="800100">
            <a:lnSpc>
              <a:spcPct val="90000"/>
            </a:lnSpc>
            <a:spcBef>
              <a:spcPct val="0"/>
            </a:spcBef>
            <a:spcAft>
              <a:spcPct val="15000"/>
            </a:spcAft>
            <a:buChar char="••"/>
          </a:pPr>
          <a:r>
            <a:rPr lang="sr-Cyrl-CS" sz="1800" kern="1200" dirty="0" smtClean="0">
              <a:latin typeface="Times New Roman" pitchFamily="18" charset="0"/>
              <a:cs typeface="Times New Roman" pitchFamily="18" charset="0"/>
            </a:rPr>
            <a:t>узраст: 2-3 година (када се развија рефлекс акомодације)</a:t>
          </a:r>
          <a:endParaRPr lang="en-US" sz="1800" kern="1200" dirty="0">
            <a:latin typeface="Times New Roman" pitchFamily="18" charset="0"/>
            <a:cs typeface="Times New Roman" pitchFamily="18" charset="0"/>
          </a:endParaRPr>
        </a:p>
        <a:p>
          <a:pPr marL="171450" lvl="1" indent="-171450" algn="l" defTabSz="800100">
            <a:lnSpc>
              <a:spcPct val="90000"/>
            </a:lnSpc>
            <a:spcBef>
              <a:spcPct val="0"/>
            </a:spcBef>
            <a:spcAft>
              <a:spcPct val="15000"/>
            </a:spcAft>
            <a:buChar char="••"/>
          </a:pPr>
          <a:r>
            <a:rPr lang="sr-Cyrl-CS" sz="1800" kern="1200" smtClean="0">
              <a:latin typeface="Times New Roman" pitchFamily="18" charset="0"/>
              <a:cs typeface="Times New Roman" pitchFamily="18" charset="0"/>
            </a:rPr>
            <a:t>Третман: наочари тј. пуна скијаскопска вредност</a:t>
          </a:r>
          <a:endParaRPr lang="en-US" sz="1800" kern="1200">
            <a:latin typeface="Times New Roman" pitchFamily="18" charset="0"/>
            <a:cs typeface="Times New Roman" pitchFamily="18" charset="0"/>
          </a:endParaRPr>
        </a:p>
      </dsp:txBody>
      <dsp:txXfrm rot="-5400000">
        <a:off x="2126465" y="193466"/>
        <a:ext cx="6428763" cy="994018"/>
      </dsp:txXfrm>
    </dsp:sp>
    <dsp:sp modelId="{971348B7-71F1-4253-9A70-FF14960B7D66}">
      <dsp:nvSpPr>
        <dsp:cNvPr id="0" name=""/>
        <dsp:cNvSpPr/>
      </dsp:nvSpPr>
      <dsp:spPr>
        <a:xfrm>
          <a:off x="1395" y="1996"/>
          <a:ext cx="2125069" cy="137695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sr-Cyrl-CS" sz="1400" kern="1200" smtClean="0">
              <a:latin typeface="Times New Roman" pitchFamily="18" charset="0"/>
              <a:cs typeface="Times New Roman" pitchFamily="18" charset="0"/>
            </a:rPr>
            <a:t>АКОМОДАТИВНА ЕЗОТРОПИЈА</a:t>
          </a:r>
          <a:endParaRPr lang="en-US" sz="1400" kern="1200">
            <a:latin typeface="Times New Roman" pitchFamily="18" charset="0"/>
            <a:cs typeface="Times New Roman" pitchFamily="18" charset="0"/>
          </a:endParaRPr>
        </a:p>
      </dsp:txBody>
      <dsp:txXfrm>
        <a:off x="68613" y="69214"/>
        <a:ext cx="1990633" cy="1242521"/>
      </dsp:txXfrm>
    </dsp:sp>
    <dsp:sp modelId="{6685C5EF-9CCF-4DC9-89EF-3887D6CFF51A}">
      <dsp:nvSpPr>
        <dsp:cNvPr id="0" name=""/>
        <dsp:cNvSpPr/>
      </dsp:nvSpPr>
      <dsp:spPr>
        <a:xfrm rot="5400000">
          <a:off x="4095790" y="-474815"/>
          <a:ext cx="2590795" cy="6436031"/>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ctr" defTabSz="622300">
            <a:lnSpc>
              <a:spcPct val="90000"/>
            </a:lnSpc>
            <a:spcBef>
              <a:spcPct val="0"/>
            </a:spcBef>
            <a:spcAft>
              <a:spcPct val="15000"/>
            </a:spcAft>
            <a:buChar char="••"/>
          </a:pPr>
          <a:r>
            <a:rPr lang="sr-Cyrl-CS" sz="1400" b="1" i="1" u="sng" kern="1200" smtClean="0">
              <a:latin typeface="Times New Roman" pitchFamily="18" charset="0"/>
              <a:cs typeface="Times New Roman" pitchFamily="18" charset="0"/>
            </a:rPr>
            <a:t>ИНФАНТИЛНА ЕЗОТРОПИЈА</a:t>
          </a:r>
          <a:endParaRPr lang="en-US" sz="1400" b="1" i="1" u="sng" kern="1200" dirty="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r>
            <a:rPr lang="sr-Cyrl-CS" sz="1600" kern="1200" dirty="0" smtClean="0">
              <a:latin typeface="Times New Roman" pitchFamily="18" charset="0"/>
              <a:cs typeface="Times New Roman" pitchFamily="18" charset="0"/>
            </a:rPr>
            <a:t>појава у првих 6 месеци  </a:t>
          </a:r>
          <a:endParaRPr lang="en-US" sz="1600" kern="1200" dirty="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r>
            <a:rPr lang="sr-Cyrl-CS" sz="1600" kern="1200" dirty="0" smtClean="0">
              <a:latin typeface="Times New Roman" pitchFamily="18" charset="0"/>
              <a:cs typeface="Times New Roman" pitchFamily="18" charset="0"/>
            </a:rPr>
            <a:t>Поремећај на нивоу супрануклеарних путева за конвергенцију и дивергенцију и њихових веза са </a:t>
          </a:r>
          <a:r>
            <a:rPr lang="sr-Latn-CS" sz="1600" kern="1200" dirty="0" smtClean="0">
              <a:latin typeface="Times New Roman" pitchFamily="18" charset="0"/>
              <a:cs typeface="Times New Roman" pitchFamily="18" charset="0"/>
            </a:rPr>
            <a:t>fasciculus longitudinalis med.</a:t>
          </a:r>
          <a:endParaRPr lang="en-US" sz="1600" kern="1200" dirty="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r>
            <a:rPr lang="sr-Cyrl-CS" sz="1600" kern="1200" smtClean="0">
              <a:latin typeface="Times New Roman" pitchFamily="18" charset="0"/>
              <a:cs typeface="Times New Roman" pitchFamily="18" charset="0"/>
            </a:rPr>
            <a:t>Могућа вертикална девијација после 18-ог месеца</a:t>
          </a:r>
          <a:endParaRPr lang="en-US" sz="1600" kern="120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r>
            <a:rPr lang="sr-Cyrl-CS" sz="1600" kern="1200" smtClean="0">
              <a:latin typeface="Times New Roman" pitchFamily="18" charset="0"/>
              <a:cs typeface="Times New Roman" pitchFamily="18" charset="0"/>
            </a:rPr>
            <a:t>Лечење амблиопије + хируршки третман</a:t>
          </a:r>
          <a:endParaRPr lang="en-US" sz="1600" kern="1200">
            <a:latin typeface="Times New Roman" pitchFamily="18" charset="0"/>
            <a:cs typeface="Times New Roman" pitchFamily="18" charset="0"/>
          </a:endParaRPr>
        </a:p>
        <a:p>
          <a:pPr marL="114300" lvl="1" indent="-114300" algn="ctr" defTabSz="622300">
            <a:lnSpc>
              <a:spcPct val="90000"/>
            </a:lnSpc>
            <a:spcBef>
              <a:spcPct val="0"/>
            </a:spcBef>
            <a:spcAft>
              <a:spcPct val="15000"/>
            </a:spcAft>
            <a:buChar char="••"/>
          </a:pPr>
          <a:r>
            <a:rPr lang="sr-Cyrl-CS" sz="1400" b="1" i="1" u="sng" kern="1200" smtClean="0">
              <a:latin typeface="Times New Roman" pitchFamily="18" charset="0"/>
              <a:cs typeface="Times New Roman" pitchFamily="18" charset="0"/>
            </a:rPr>
            <a:t>СТЕЧЕНА  НЕАКОМОДАТИВНА ЕЗОТРОПИЈА</a:t>
          </a:r>
          <a:endParaRPr lang="en-US" sz="1400" b="1" i="1" u="sng" kern="120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r>
            <a:rPr lang="sr-Cyrl-CS" sz="1600" kern="1200" smtClean="0">
              <a:latin typeface="Times New Roman" pitchFamily="18" charset="0"/>
              <a:cs typeface="Times New Roman" pitchFamily="18" charset="0"/>
            </a:rPr>
            <a:t>Настаје после 2-ге године</a:t>
          </a:r>
          <a:endParaRPr lang="en-US" sz="1600" kern="120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r>
            <a:rPr lang="sr-Cyrl-CS" sz="1600" kern="1200" dirty="0" smtClean="0">
              <a:latin typeface="Times New Roman" pitchFamily="18" charset="0"/>
              <a:cs typeface="Times New Roman" pitchFamily="18" charset="0"/>
            </a:rPr>
            <a:t>Угао разрокости мањи него код инфантилне езотропије</a:t>
          </a:r>
          <a:endParaRPr lang="en-US" sz="1600" kern="1200" dirty="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r>
            <a:rPr lang="sr-Cyrl-CS" sz="1600" kern="1200" dirty="0" smtClean="0">
              <a:latin typeface="Times New Roman" pitchFamily="18" charset="0"/>
              <a:cs typeface="Times New Roman" pitchFamily="18" charset="0"/>
            </a:rPr>
            <a:t>Лечење: хируршко</a:t>
          </a:r>
          <a:endParaRPr lang="en-US" sz="1600" kern="1200" dirty="0">
            <a:latin typeface="Times New Roman" pitchFamily="18" charset="0"/>
            <a:cs typeface="Times New Roman" pitchFamily="18" charset="0"/>
          </a:endParaRPr>
        </a:p>
      </dsp:txBody>
      <dsp:txXfrm rot="-5400000">
        <a:off x="2173172" y="1574275"/>
        <a:ext cx="6309559" cy="2337851"/>
      </dsp:txXfrm>
    </dsp:sp>
    <dsp:sp modelId="{CCD51219-A5F0-40E0-8BBC-7419857A0430}">
      <dsp:nvSpPr>
        <dsp:cNvPr id="0" name=""/>
        <dsp:cNvSpPr/>
      </dsp:nvSpPr>
      <dsp:spPr>
        <a:xfrm>
          <a:off x="1395" y="2054721"/>
          <a:ext cx="2171776" cy="137695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sr-Cyrl-CS" sz="1400" kern="1200" dirty="0" smtClean="0">
              <a:latin typeface="Times New Roman" pitchFamily="18" charset="0"/>
              <a:cs typeface="Times New Roman" pitchFamily="18" charset="0"/>
            </a:rPr>
            <a:t>НЕАКОМОДАТИВНА ЕЗОТРОПИЈА</a:t>
          </a:r>
          <a:endParaRPr lang="en-US" sz="1400" kern="1200" dirty="0">
            <a:latin typeface="Times New Roman" pitchFamily="18" charset="0"/>
            <a:cs typeface="Times New Roman" pitchFamily="18" charset="0"/>
          </a:endParaRPr>
        </a:p>
      </dsp:txBody>
      <dsp:txXfrm>
        <a:off x="68613" y="2121939"/>
        <a:ext cx="2037340" cy="1242521"/>
      </dsp:txXfrm>
    </dsp:sp>
    <dsp:sp modelId="{50B5F172-E451-43C4-BFB1-706AD233B396}">
      <dsp:nvSpPr>
        <dsp:cNvPr id="0" name=""/>
        <dsp:cNvSpPr/>
      </dsp:nvSpPr>
      <dsp:spPr>
        <a:xfrm rot="5400000">
          <a:off x="4816950" y="1554655"/>
          <a:ext cx="1101566" cy="6482537"/>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sr-Cyrl-CS" sz="1800" kern="1200" dirty="0" smtClean="0">
              <a:latin typeface="Times New Roman" pitchFamily="18" charset="0"/>
              <a:cs typeface="Times New Roman" pitchFamily="18" charset="0"/>
            </a:rPr>
            <a:t>И поред прецизно прописаних наочара постоји скретање ока пут унутра тј. не долази до потпуне корекције девијације и  то захтева додатно хируршко лечење</a:t>
          </a:r>
          <a:endParaRPr lang="en-US" sz="1800" kern="1200" dirty="0">
            <a:latin typeface="Times New Roman" pitchFamily="18" charset="0"/>
            <a:cs typeface="Times New Roman" pitchFamily="18" charset="0"/>
          </a:endParaRPr>
        </a:p>
      </dsp:txBody>
      <dsp:txXfrm rot="-5400000">
        <a:off x="2126465" y="4298914"/>
        <a:ext cx="6428763" cy="994018"/>
      </dsp:txXfrm>
    </dsp:sp>
    <dsp:sp modelId="{B6986B72-6013-4C14-8B40-40642DD2FB4A}">
      <dsp:nvSpPr>
        <dsp:cNvPr id="0" name=""/>
        <dsp:cNvSpPr/>
      </dsp:nvSpPr>
      <dsp:spPr>
        <a:xfrm>
          <a:off x="1395" y="4107445"/>
          <a:ext cx="2125069" cy="137695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sr-Cyrl-CS" sz="1400" kern="1200" smtClean="0">
              <a:latin typeface="Times New Roman" pitchFamily="18" charset="0"/>
              <a:cs typeface="Times New Roman" pitchFamily="18" charset="0"/>
            </a:rPr>
            <a:t>ПАРЦИЈАЛНО АКОМОДАТИВНА ЕЗОТРОПИЈА</a:t>
          </a:r>
          <a:endParaRPr lang="en-US" sz="1400" kern="1200">
            <a:latin typeface="Times New Roman" pitchFamily="18" charset="0"/>
            <a:cs typeface="Times New Roman" pitchFamily="18" charset="0"/>
          </a:endParaRPr>
        </a:p>
      </dsp:txBody>
      <dsp:txXfrm>
        <a:off x="68613" y="4174663"/>
        <a:ext cx="1990633" cy="12425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A37256-A65C-4B00-BA3F-60F984BE3771}">
      <dsp:nvSpPr>
        <dsp:cNvPr id="0" name=""/>
        <dsp:cNvSpPr/>
      </dsp:nvSpPr>
      <dsp:spPr>
        <a:xfrm rot="5400000">
          <a:off x="5012703" y="-1901980"/>
          <a:ext cx="1166849"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sr-Latn-CS" sz="1600" kern="1200" smtClean="0">
              <a:latin typeface="Times New Roman" pitchFamily="18" charset="0"/>
              <a:cs typeface="Times New Roman" pitchFamily="18" charset="0"/>
            </a:rPr>
            <a:t>EGZOTROPIJA                      </a:t>
          </a:r>
          <a:r>
            <a:rPr lang="sr-Latn-CS" sz="1600" kern="1200" smtClean="0">
              <a:latin typeface="Times New Roman"/>
              <a:cs typeface="Times New Roman"/>
            </a:rPr>
            <a:t>∙EZOTROPIJA</a:t>
          </a:r>
          <a:endParaRPr lang="en-US" sz="1600" kern="120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r>
            <a:rPr lang="sr-Latn-CS" sz="1600" kern="1200" smtClean="0">
              <a:latin typeface="Times New Roman" pitchFamily="18" charset="0"/>
              <a:cs typeface="Times New Roman" pitchFamily="18" charset="0"/>
            </a:rPr>
            <a:t>HIPERTROPIJA                      </a:t>
          </a:r>
          <a:r>
            <a:rPr lang="sr-Latn-CS" sz="1600" kern="1200" smtClean="0">
              <a:latin typeface="Times New Roman"/>
              <a:cs typeface="Times New Roman"/>
            </a:rPr>
            <a:t>∙HIPOTROPIJA</a:t>
          </a:r>
          <a:endParaRPr lang="en-US" sz="1600" kern="120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r>
            <a:rPr lang="sr-Latn-CS" sz="1600" kern="1200" smtClean="0">
              <a:latin typeface="Times New Roman" pitchFamily="18" charset="0"/>
              <a:cs typeface="Times New Roman" pitchFamily="18" charset="0"/>
            </a:rPr>
            <a:t>CIKLOTROPIJA</a:t>
          </a:r>
          <a:endParaRPr lang="en-US" sz="1600" kern="1200">
            <a:latin typeface="Times New Roman" pitchFamily="18" charset="0"/>
            <a:cs typeface="Times New Roman" pitchFamily="18" charset="0"/>
          </a:endParaRPr>
        </a:p>
      </dsp:txBody>
      <dsp:txXfrm rot="-5400000">
        <a:off x="2962656" y="205028"/>
        <a:ext cx="5209983" cy="1052927"/>
      </dsp:txXfrm>
    </dsp:sp>
    <dsp:sp modelId="{BF0D50BC-F0C1-4FED-AE10-07267C33C5C6}">
      <dsp:nvSpPr>
        <dsp:cNvPr id="0" name=""/>
        <dsp:cNvSpPr/>
      </dsp:nvSpPr>
      <dsp:spPr>
        <a:xfrm>
          <a:off x="0" y="2209"/>
          <a:ext cx="2962656" cy="14585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sr-Cyrl-CS" sz="1600" kern="1200" smtClean="0">
              <a:latin typeface="Times New Roman" pitchFamily="18" charset="0"/>
              <a:cs typeface="Times New Roman" pitchFamily="18" charset="0"/>
            </a:rPr>
            <a:t>ПРЕМА СМЕРУ КРЕТАЊА ОКА</a:t>
          </a:r>
          <a:endParaRPr lang="en-US" sz="1600" kern="1200">
            <a:latin typeface="Times New Roman" pitchFamily="18" charset="0"/>
            <a:cs typeface="Times New Roman" pitchFamily="18" charset="0"/>
          </a:endParaRPr>
        </a:p>
      </dsp:txBody>
      <dsp:txXfrm>
        <a:off x="71201" y="73410"/>
        <a:ext cx="2820254" cy="1316160"/>
      </dsp:txXfrm>
    </dsp:sp>
    <dsp:sp modelId="{EE38756F-F437-4FA0-B760-48FD821BEC77}">
      <dsp:nvSpPr>
        <dsp:cNvPr id="0" name=""/>
        <dsp:cNvSpPr/>
      </dsp:nvSpPr>
      <dsp:spPr>
        <a:xfrm rot="5400000">
          <a:off x="5012703" y="-370490"/>
          <a:ext cx="1166849"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sr-Latn-CS" sz="1600" kern="1200" smtClean="0">
              <a:latin typeface="Times New Roman" pitchFamily="18" charset="0"/>
              <a:cs typeface="Times New Roman" pitchFamily="18" charset="0"/>
            </a:rPr>
            <a:t>MONOKULARNI</a:t>
          </a:r>
          <a:endParaRPr lang="en-US" sz="1600" kern="120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r>
            <a:rPr lang="sr-Latn-CS" sz="1600" kern="1200" smtClean="0">
              <a:latin typeface="Times New Roman" pitchFamily="18" charset="0"/>
              <a:cs typeface="Times New Roman" pitchFamily="18" charset="0"/>
            </a:rPr>
            <a:t>ALTERIRAJUĆI</a:t>
          </a:r>
          <a:endParaRPr lang="en-US" sz="1600" kern="1200">
            <a:latin typeface="Times New Roman" pitchFamily="18" charset="0"/>
            <a:cs typeface="Times New Roman" pitchFamily="18" charset="0"/>
          </a:endParaRPr>
        </a:p>
      </dsp:txBody>
      <dsp:txXfrm rot="-5400000">
        <a:off x="2962656" y="1736518"/>
        <a:ext cx="5209983" cy="1052927"/>
      </dsp:txXfrm>
    </dsp:sp>
    <dsp:sp modelId="{5E6BC4E6-E0C4-4702-931E-7C890374CB40}">
      <dsp:nvSpPr>
        <dsp:cNvPr id="0" name=""/>
        <dsp:cNvSpPr/>
      </dsp:nvSpPr>
      <dsp:spPr>
        <a:xfrm>
          <a:off x="0" y="1533700"/>
          <a:ext cx="2962656" cy="14585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sr-Cyrl-CS" sz="1600" kern="1200" smtClean="0">
              <a:latin typeface="Times New Roman" pitchFamily="18" charset="0"/>
              <a:cs typeface="Times New Roman" pitchFamily="18" charset="0"/>
            </a:rPr>
            <a:t>ПРЕМА НАЧИНУ СКРЕТАЊА ОКА</a:t>
          </a:r>
          <a:endParaRPr lang="en-US" sz="1600" kern="1200">
            <a:latin typeface="Times New Roman" pitchFamily="18" charset="0"/>
            <a:cs typeface="Times New Roman" pitchFamily="18" charset="0"/>
          </a:endParaRPr>
        </a:p>
      </dsp:txBody>
      <dsp:txXfrm>
        <a:off x="71201" y="1604901"/>
        <a:ext cx="2820254" cy="1316160"/>
      </dsp:txXfrm>
    </dsp:sp>
    <dsp:sp modelId="{D479D659-77B1-4A20-B59F-94561E6E9BE7}">
      <dsp:nvSpPr>
        <dsp:cNvPr id="0" name=""/>
        <dsp:cNvSpPr/>
      </dsp:nvSpPr>
      <dsp:spPr>
        <a:xfrm rot="5400000">
          <a:off x="5012703" y="1160999"/>
          <a:ext cx="1166849"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sr-Latn-CS" sz="1600" kern="1200" smtClean="0">
              <a:latin typeface="Times New Roman" pitchFamily="18" charset="0"/>
              <a:cs typeface="Times New Roman" pitchFamily="18" charset="0"/>
            </a:rPr>
            <a:t>KONKOMITIRAJUĆI (NE PARALITIČKI)</a:t>
          </a:r>
          <a:endParaRPr lang="en-US" sz="1600" kern="120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r>
            <a:rPr lang="sr-Latn-CS" sz="1600" kern="1200" smtClean="0">
              <a:latin typeface="Times New Roman" pitchFamily="18" charset="0"/>
              <a:cs typeface="Times New Roman" pitchFamily="18" charset="0"/>
            </a:rPr>
            <a:t>INKOMITIRAJUĆI (PARALITIČKI)</a:t>
          </a:r>
          <a:endParaRPr lang="en-US" sz="1600" kern="1200">
            <a:latin typeface="Times New Roman" pitchFamily="18" charset="0"/>
            <a:cs typeface="Times New Roman" pitchFamily="18" charset="0"/>
          </a:endParaRPr>
        </a:p>
      </dsp:txBody>
      <dsp:txXfrm rot="-5400000">
        <a:off x="2962656" y="3268008"/>
        <a:ext cx="5209983" cy="1052927"/>
      </dsp:txXfrm>
    </dsp:sp>
    <dsp:sp modelId="{9D049A9E-293A-491A-BB60-CF257BFAE022}">
      <dsp:nvSpPr>
        <dsp:cNvPr id="0" name=""/>
        <dsp:cNvSpPr/>
      </dsp:nvSpPr>
      <dsp:spPr>
        <a:xfrm>
          <a:off x="0" y="3065190"/>
          <a:ext cx="2962656" cy="14585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sr-Cyrl-CS" sz="1600" kern="1200" smtClean="0">
              <a:latin typeface="Times New Roman" pitchFamily="18" charset="0"/>
              <a:cs typeface="Times New Roman" pitchFamily="18" charset="0"/>
            </a:rPr>
            <a:t>ПРЕМА УГЛУ РАЗРОКОСТИ</a:t>
          </a:r>
          <a:endParaRPr lang="en-US" sz="1600" kern="1200">
            <a:latin typeface="Times New Roman" pitchFamily="18" charset="0"/>
            <a:cs typeface="Times New Roman" pitchFamily="18" charset="0"/>
          </a:endParaRPr>
        </a:p>
      </dsp:txBody>
      <dsp:txXfrm>
        <a:off x="71201" y="3136391"/>
        <a:ext cx="2820254" cy="13161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F3D45D-1100-49EF-9D2B-BAD4549F8DB7}">
      <dsp:nvSpPr>
        <dsp:cNvPr id="0" name=""/>
        <dsp:cNvSpPr/>
      </dsp:nvSpPr>
      <dsp:spPr>
        <a:xfrm>
          <a:off x="0" y="518"/>
          <a:ext cx="8229600" cy="411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sr-Cyrl-CS" sz="1400" kern="1200" smtClean="0">
              <a:latin typeface="Times New Roman" pitchFamily="18" charset="0"/>
              <a:cs typeface="Times New Roman" pitchFamily="18" charset="0"/>
            </a:rPr>
            <a:t>ЛЕЧЕЊЕ СЛАБОВИДОСТИ ТЈ: АМБЛИОПИЈЕ</a:t>
          </a:r>
          <a:endParaRPr lang="en-US" sz="1400" kern="1200">
            <a:latin typeface="Times New Roman" pitchFamily="18" charset="0"/>
            <a:cs typeface="Times New Roman" pitchFamily="18" charset="0"/>
          </a:endParaRPr>
        </a:p>
      </dsp:txBody>
      <dsp:txXfrm>
        <a:off x="20104" y="20622"/>
        <a:ext cx="8189392" cy="371632"/>
      </dsp:txXfrm>
    </dsp:sp>
    <dsp:sp modelId="{1B8FB4F1-F483-4111-9E0D-A37273C93E59}">
      <dsp:nvSpPr>
        <dsp:cNvPr id="0" name=""/>
        <dsp:cNvSpPr/>
      </dsp:nvSpPr>
      <dsp:spPr>
        <a:xfrm>
          <a:off x="0" y="412359"/>
          <a:ext cx="8229600" cy="36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17780" rIns="99568" bIns="17780" numCol="1" spcCol="1270" anchor="t" anchorCtr="0">
          <a:noAutofit/>
        </a:bodyPr>
        <a:lstStyle/>
        <a:p>
          <a:pPr marL="114300" lvl="1" indent="-114300" algn="ctr" defTabSz="622300">
            <a:lnSpc>
              <a:spcPct val="90000"/>
            </a:lnSpc>
            <a:spcBef>
              <a:spcPct val="0"/>
            </a:spcBef>
            <a:spcAft>
              <a:spcPct val="20000"/>
            </a:spcAft>
            <a:buChar char="••"/>
          </a:pPr>
          <a:r>
            <a:rPr lang="sr-Cyrl-CS" sz="1400" kern="1200" smtClean="0">
              <a:latin typeface="Times New Roman" pitchFamily="18" charset="0"/>
              <a:cs typeface="Times New Roman" pitchFamily="18" charset="0"/>
            </a:rPr>
            <a:t>ПРВИ И НАЈВАЖНИЈИ ЦИЉ У ЛЕЧЕЊУ РАЗРОКОГ ДЕТЕТА</a:t>
          </a:r>
          <a:endParaRPr lang="en-US" sz="1400" kern="1200">
            <a:latin typeface="Times New Roman" pitchFamily="18" charset="0"/>
            <a:cs typeface="Times New Roman" pitchFamily="18" charset="0"/>
          </a:endParaRPr>
        </a:p>
      </dsp:txBody>
      <dsp:txXfrm>
        <a:off x="0" y="412359"/>
        <a:ext cx="8229600" cy="364320"/>
      </dsp:txXfrm>
    </dsp:sp>
    <dsp:sp modelId="{D4293E04-9AB8-4629-88AD-7658BB955EBC}">
      <dsp:nvSpPr>
        <dsp:cNvPr id="0" name=""/>
        <dsp:cNvSpPr/>
      </dsp:nvSpPr>
      <dsp:spPr>
        <a:xfrm>
          <a:off x="0" y="776679"/>
          <a:ext cx="8229600" cy="411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sr-Cyrl-CS" sz="1400" b="1" i="1" u="sng" kern="1200" smtClean="0">
              <a:latin typeface="Times New Roman" pitchFamily="18" charset="0"/>
              <a:cs typeface="Times New Roman" pitchFamily="18" charset="0"/>
            </a:rPr>
            <a:t>ПЛЕОПТИКА</a:t>
          </a:r>
          <a:r>
            <a:rPr lang="sr-Cyrl-CS" sz="1400" kern="1200" smtClean="0">
              <a:latin typeface="Times New Roman" pitchFamily="18" charset="0"/>
              <a:cs typeface="Times New Roman" pitchFamily="18" charset="0"/>
            </a:rPr>
            <a:t>: дисциплина која се бави испитивањем и лечењем слабовидости</a:t>
          </a:r>
          <a:endParaRPr lang="en-US" sz="1400" kern="1200">
            <a:latin typeface="Times New Roman" pitchFamily="18" charset="0"/>
            <a:cs typeface="Times New Roman" pitchFamily="18" charset="0"/>
          </a:endParaRPr>
        </a:p>
      </dsp:txBody>
      <dsp:txXfrm>
        <a:off x="20104" y="796783"/>
        <a:ext cx="8189392" cy="3716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1B4A66-7352-4679-B76F-21F2BE3771D1}">
      <dsp:nvSpPr>
        <dsp:cNvPr id="0" name=""/>
        <dsp:cNvSpPr/>
      </dsp:nvSpPr>
      <dsp:spPr>
        <a:xfrm>
          <a:off x="0" y="2819"/>
          <a:ext cx="4267200" cy="82806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sr-Cyrl-CS" sz="1400" kern="1200" smtClean="0">
              <a:latin typeface="Times New Roman" pitchFamily="18" charset="0"/>
              <a:cs typeface="Times New Roman" pitchFamily="18" charset="0"/>
            </a:rPr>
            <a:t>ОКЛУЗИЈА ВОДЕЋЕГ ОКА                             </a:t>
          </a:r>
          <a:r>
            <a:rPr lang="sr-Cyrl-CS" sz="1600" b="1" i="1" u="sng" kern="1200" smtClean="0">
              <a:latin typeface="Times New Roman" pitchFamily="18" charset="0"/>
              <a:cs typeface="Times New Roman" pitchFamily="18" charset="0"/>
            </a:rPr>
            <a:t>Главни начин лечења слабовидости</a:t>
          </a:r>
          <a:endParaRPr lang="en-US" sz="1600" b="1" i="1" u="sng" kern="1200">
            <a:latin typeface="Times New Roman" pitchFamily="18" charset="0"/>
            <a:cs typeface="Times New Roman" pitchFamily="18" charset="0"/>
          </a:endParaRPr>
        </a:p>
      </dsp:txBody>
      <dsp:txXfrm>
        <a:off x="40423" y="43242"/>
        <a:ext cx="4186354" cy="747222"/>
      </dsp:txXfrm>
    </dsp:sp>
    <dsp:sp modelId="{0F8E151D-2CBD-4819-932E-D2FF6BC96296}">
      <dsp:nvSpPr>
        <dsp:cNvPr id="0" name=""/>
        <dsp:cNvSpPr/>
      </dsp:nvSpPr>
      <dsp:spPr>
        <a:xfrm>
          <a:off x="0" y="830887"/>
          <a:ext cx="4267200" cy="15878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484"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sr-Cyrl-CS" sz="1600" kern="1200" smtClean="0">
              <a:latin typeface="Times New Roman" pitchFamily="18" charset="0"/>
              <a:cs typeface="Times New Roman" pitchFamily="18" charset="0"/>
            </a:rPr>
            <a:t>Затварање доминантног ока: целодневно или пар сати (зависно од узраста детета и дубине слабовидости)</a:t>
          </a:r>
          <a:endParaRPr lang="en-US" sz="1600" kern="1200">
            <a:latin typeface="Times New Roman" pitchFamily="18" charset="0"/>
            <a:cs typeface="Times New Roman" pitchFamily="18" charset="0"/>
          </a:endParaRPr>
        </a:p>
        <a:p>
          <a:pPr marL="171450" lvl="1" indent="-171450" algn="l" defTabSz="711200">
            <a:lnSpc>
              <a:spcPct val="90000"/>
            </a:lnSpc>
            <a:spcBef>
              <a:spcPct val="0"/>
            </a:spcBef>
            <a:spcAft>
              <a:spcPct val="20000"/>
            </a:spcAft>
            <a:buChar char="••"/>
          </a:pPr>
          <a:r>
            <a:rPr lang="sr-Cyrl-CS" sz="1600" kern="1200" smtClean="0">
              <a:latin typeface="Times New Roman" pitchFamily="18" charset="0"/>
              <a:cs typeface="Times New Roman" pitchFamily="18" charset="0"/>
            </a:rPr>
            <a:t>Стимиулише се слабовидо око у тежњи да се побољша видна оштрина </a:t>
          </a:r>
          <a:endParaRPr lang="en-US" sz="1600" kern="1200">
            <a:latin typeface="Times New Roman" pitchFamily="18" charset="0"/>
            <a:cs typeface="Times New Roman" pitchFamily="18" charset="0"/>
          </a:endParaRPr>
        </a:p>
        <a:p>
          <a:pPr marL="171450" lvl="1" indent="-171450" algn="l" defTabSz="711200">
            <a:lnSpc>
              <a:spcPct val="90000"/>
            </a:lnSpc>
            <a:spcBef>
              <a:spcPct val="0"/>
            </a:spcBef>
            <a:spcAft>
              <a:spcPct val="20000"/>
            </a:spcAft>
            <a:buChar char="••"/>
          </a:pPr>
          <a:r>
            <a:rPr lang="sr-Cyrl-CS" sz="1600" kern="1200" smtClean="0">
              <a:latin typeface="Times New Roman" pitchFamily="18" charset="0"/>
              <a:cs typeface="Times New Roman" pitchFamily="18" charset="0"/>
            </a:rPr>
            <a:t>Ако у првих 4 месеци нема побољшања видне оштрине ова врсте лечења се прекида</a:t>
          </a:r>
          <a:endParaRPr lang="en-US" sz="1600" kern="1200">
            <a:latin typeface="Times New Roman" pitchFamily="18" charset="0"/>
            <a:cs typeface="Times New Roman" pitchFamily="18" charset="0"/>
          </a:endParaRPr>
        </a:p>
      </dsp:txBody>
      <dsp:txXfrm>
        <a:off x="0" y="830887"/>
        <a:ext cx="4267200" cy="1587819"/>
      </dsp:txXfrm>
    </dsp:sp>
    <dsp:sp modelId="{693118EB-A336-422A-A6E6-115F7F4D137A}">
      <dsp:nvSpPr>
        <dsp:cNvPr id="0" name=""/>
        <dsp:cNvSpPr/>
      </dsp:nvSpPr>
      <dsp:spPr>
        <a:xfrm>
          <a:off x="0" y="2418707"/>
          <a:ext cx="4267200" cy="82806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sr-Cyrl-CS" sz="1600" kern="1200" smtClean="0">
              <a:latin typeface="Times New Roman" pitchFamily="18" charset="0"/>
              <a:cs typeface="Times New Roman" pitchFamily="18" charset="0"/>
            </a:rPr>
            <a:t>2 стадијума у лечењу амблиопије:        почетно побољшање и фаза учвршћивања постигнуте видне оштрине</a:t>
          </a:r>
          <a:endParaRPr lang="en-US" sz="1600" kern="1200">
            <a:latin typeface="Times New Roman" pitchFamily="18" charset="0"/>
            <a:cs typeface="Times New Roman" pitchFamily="18" charset="0"/>
          </a:endParaRPr>
        </a:p>
      </dsp:txBody>
      <dsp:txXfrm>
        <a:off x="40423" y="2459130"/>
        <a:ext cx="4186354" cy="747222"/>
      </dsp:txXfrm>
    </dsp:sp>
    <dsp:sp modelId="{B0D9A707-7CD7-4241-B31A-F88E9C11D8E7}">
      <dsp:nvSpPr>
        <dsp:cNvPr id="0" name=""/>
        <dsp:cNvSpPr/>
      </dsp:nvSpPr>
      <dsp:spPr>
        <a:xfrm>
          <a:off x="0" y="3246775"/>
          <a:ext cx="4267200" cy="8753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484"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sr-Cyrl-CS" sz="1600" kern="1200" smtClean="0">
              <a:latin typeface="Times New Roman" pitchFamily="18" charset="0"/>
              <a:cs typeface="Times New Roman" pitchFamily="18" charset="0"/>
            </a:rPr>
            <a:t>У циљу одржања добијених резултата лечења доминантно око затварати и даље неколико сати дневно јер амблиопија се може повратити</a:t>
          </a:r>
          <a:endParaRPr lang="en-US" sz="1600" kern="1200">
            <a:latin typeface="Times New Roman" pitchFamily="18" charset="0"/>
            <a:cs typeface="Times New Roman" pitchFamily="18" charset="0"/>
          </a:endParaRPr>
        </a:p>
      </dsp:txBody>
      <dsp:txXfrm>
        <a:off x="0" y="3246775"/>
        <a:ext cx="4267200" cy="875336"/>
      </dsp:txXfrm>
    </dsp:sp>
    <dsp:sp modelId="{5EA5DE53-1892-486D-A98B-FE63BF518619}">
      <dsp:nvSpPr>
        <dsp:cNvPr id="0" name=""/>
        <dsp:cNvSpPr/>
      </dsp:nvSpPr>
      <dsp:spPr>
        <a:xfrm>
          <a:off x="0" y="4122112"/>
          <a:ext cx="4267200" cy="82806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sr-Cyrl-CS" sz="1400" kern="1200" smtClean="0">
              <a:latin typeface="Times New Roman" pitchFamily="18" charset="0"/>
              <a:cs typeface="Times New Roman" pitchFamily="18" charset="0"/>
            </a:rPr>
            <a:t>ПЛЕОПТИЧКЕ ВЕЖБЕ (</a:t>
          </a:r>
          <a:r>
            <a:rPr lang="sr-Latn-CS" sz="1400" kern="1200" smtClean="0">
              <a:latin typeface="Times New Roman" pitchFamily="18" charset="0"/>
              <a:cs typeface="Times New Roman" pitchFamily="18" charset="0"/>
            </a:rPr>
            <a:t>EUTIOSCOPIA)</a:t>
          </a:r>
          <a:endParaRPr lang="en-US" sz="1400" kern="1200">
            <a:latin typeface="Times New Roman" pitchFamily="18" charset="0"/>
            <a:cs typeface="Times New Roman" pitchFamily="18" charset="0"/>
          </a:endParaRPr>
        </a:p>
      </dsp:txBody>
      <dsp:txXfrm>
        <a:off x="40423" y="4162535"/>
        <a:ext cx="4186354" cy="74722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3BB439-79FB-454F-B57C-8D8BD6C4DC04}">
      <dsp:nvSpPr>
        <dsp:cNvPr id="0" name=""/>
        <dsp:cNvSpPr/>
      </dsp:nvSpPr>
      <dsp:spPr>
        <a:xfrm>
          <a:off x="0" y="10559"/>
          <a:ext cx="4267200" cy="71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sr-Cyrl-CS" sz="1600" kern="1200" smtClean="0">
              <a:latin typeface="Times New Roman" pitchFamily="18" charset="0"/>
              <a:cs typeface="Times New Roman" pitchFamily="18" charset="0"/>
            </a:rPr>
            <a:t>Атропинска циклоплегија водећег ока</a:t>
          </a:r>
          <a:endParaRPr lang="en-US" sz="1600" kern="1200">
            <a:latin typeface="Times New Roman" pitchFamily="18" charset="0"/>
            <a:cs typeface="Times New Roman" pitchFamily="18" charset="0"/>
          </a:endParaRPr>
        </a:p>
      </dsp:txBody>
      <dsp:txXfrm>
        <a:off x="34726" y="45285"/>
        <a:ext cx="4197748" cy="641908"/>
      </dsp:txXfrm>
    </dsp:sp>
    <dsp:sp modelId="{BE0EAC79-3686-47E0-99B9-DA40DBA1B9FE}">
      <dsp:nvSpPr>
        <dsp:cNvPr id="0" name=""/>
        <dsp:cNvSpPr/>
      </dsp:nvSpPr>
      <dsp:spPr>
        <a:xfrm>
          <a:off x="0" y="721920"/>
          <a:ext cx="4267200" cy="943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484"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sr-Cyrl-CS" sz="1600" kern="1200" smtClean="0">
              <a:latin typeface="Times New Roman" pitchFamily="18" charset="0"/>
              <a:cs typeface="Times New Roman" pitchFamily="18" charset="0"/>
            </a:rPr>
            <a:t>Сол. Атропин (1Х у неколико дана) </a:t>
          </a:r>
          <a:r>
            <a:rPr lang="sr-Cyrl-CS" sz="1600" kern="1200" smtClean="0">
              <a:latin typeface="Times New Roman"/>
              <a:cs typeface="Times New Roman"/>
            </a:rPr>
            <a:t>→ смањење акомодативне способности водећег ока (посебно ако је далековидо)</a:t>
          </a:r>
          <a:endParaRPr lang="en-US" sz="1600" kern="1200">
            <a:latin typeface="Times New Roman" pitchFamily="18" charset="0"/>
            <a:cs typeface="Times New Roman" pitchFamily="18" charset="0"/>
          </a:endParaRPr>
        </a:p>
        <a:p>
          <a:pPr marL="171450" lvl="1" indent="-171450" algn="l" defTabSz="711200">
            <a:lnSpc>
              <a:spcPct val="90000"/>
            </a:lnSpc>
            <a:spcBef>
              <a:spcPct val="0"/>
            </a:spcBef>
            <a:spcAft>
              <a:spcPct val="20000"/>
            </a:spcAft>
            <a:buChar char="••"/>
          </a:pPr>
          <a:r>
            <a:rPr lang="sr-Cyrl-CS" sz="1600" kern="1200" smtClean="0">
              <a:latin typeface="Times New Roman" pitchFamily="18" charset="0"/>
              <a:cs typeface="Times New Roman" pitchFamily="18" charset="0"/>
            </a:rPr>
            <a:t>Тако се форсира гледање слабовидим оком</a:t>
          </a:r>
          <a:endParaRPr lang="en-US" sz="1600" kern="1200">
            <a:latin typeface="Times New Roman" pitchFamily="18" charset="0"/>
            <a:cs typeface="Times New Roman" pitchFamily="18" charset="0"/>
          </a:endParaRPr>
        </a:p>
      </dsp:txBody>
      <dsp:txXfrm>
        <a:off x="0" y="721920"/>
        <a:ext cx="4267200" cy="94392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4046E8-B8E3-45D5-A381-83FC8B4BD5F0}">
      <dsp:nvSpPr>
        <dsp:cNvPr id="0" name=""/>
        <dsp:cNvSpPr/>
      </dsp:nvSpPr>
      <dsp:spPr>
        <a:xfrm>
          <a:off x="0" y="332"/>
          <a:ext cx="3429000" cy="6501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sr-Cyrl-CS" sz="1800" b="1" kern="1200" smtClean="0">
              <a:latin typeface="Times New Roman" pitchFamily="18" charset="0"/>
              <a:cs typeface="Times New Roman" pitchFamily="18" charset="0"/>
            </a:rPr>
            <a:t>Испитивање окуломоторне равнотеже</a:t>
          </a:r>
          <a:endParaRPr lang="en-US" sz="1800" b="1" kern="1200">
            <a:latin typeface="Times New Roman" pitchFamily="18" charset="0"/>
            <a:cs typeface="Times New Roman" pitchFamily="18" charset="0"/>
          </a:endParaRPr>
        </a:p>
      </dsp:txBody>
      <dsp:txXfrm>
        <a:off x="31735" y="32067"/>
        <a:ext cx="3365530" cy="586634"/>
      </dsp:txXfrm>
    </dsp:sp>
    <dsp:sp modelId="{6C177FBD-06B1-41B7-AB39-73567E7E9F8D}">
      <dsp:nvSpPr>
        <dsp:cNvPr id="0" name=""/>
        <dsp:cNvSpPr/>
      </dsp:nvSpPr>
      <dsp:spPr>
        <a:xfrm>
          <a:off x="0" y="650436"/>
          <a:ext cx="3429000" cy="4461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8871" tIns="20320" rIns="113792" bIns="20320" numCol="1" spcCol="1270" anchor="t" anchorCtr="0">
          <a:noAutofit/>
        </a:bodyPr>
        <a:lstStyle/>
        <a:p>
          <a:pPr marL="171450" lvl="1" indent="-171450" algn="ctr" defTabSz="711200">
            <a:lnSpc>
              <a:spcPct val="90000"/>
            </a:lnSpc>
            <a:spcBef>
              <a:spcPct val="0"/>
            </a:spcBef>
            <a:spcAft>
              <a:spcPct val="20000"/>
            </a:spcAft>
            <a:buChar char="••"/>
          </a:pPr>
          <a:r>
            <a:rPr lang="sr-Cyrl-CS" sz="1600" b="0" kern="1200" smtClean="0">
              <a:latin typeface="Times New Roman" pitchFamily="18" charset="0"/>
              <a:cs typeface="Times New Roman" pitchFamily="18" charset="0"/>
            </a:rPr>
            <a:t>Тестови се изводе при фиксирању на даљину и близину </a:t>
          </a:r>
          <a:endParaRPr lang="en-US" sz="1600" b="0" kern="1200">
            <a:latin typeface="Times New Roman" pitchFamily="18" charset="0"/>
            <a:cs typeface="Times New Roman" pitchFamily="18" charset="0"/>
          </a:endParaRPr>
        </a:p>
      </dsp:txBody>
      <dsp:txXfrm>
        <a:off x="0" y="650436"/>
        <a:ext cx="3429000" cy="44619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86E7BA-98D4-4FC9-B9C5-D2ACCEBBE9C2}">
      <dsp:nvSpPr>
        <dsp:cNvPr id="0" name=""/>
        <dsp:cNvSpPr/>
      </dsp:nvSpPr>
      <dsp:spPr>
        <a:xfrm>
          <a:off x="0" y="13496"/>
          <a:ext cx="5105400" cy="8049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sr-Cyrl-CS" sz="1800" kern="1200" smtClean="0">
              <a:latin typeface="Times New Roman" pitchFamily="18" charset="0"/>
              <a:cs typeface="Times New Roman" pitchFamily="18" charset="0"/>
            </a:rPr>
            <a:t>Тест покривања (</a:t>
          </a:r>
          <a:r>
            <a:rPr lang="sr-Latn-CS" sz="1800" kern="1200" smtClean="0">
              <a:latin typeface="Times New Roman" pitchFamily="18" charset="0"/>
              <a:cs typeface="Times New Roman" pitchFamily="18" charset="0"/>
            </a:rPr>
            <a:t>Cover </a:t>
          </a:r>
          <a:r>
            <a:rPr lang="sr-Cyrl-CS" sz="1800" kern="1200" smtClean="0">
              <a:latin typeface="Times New Roman" pitchFamily="18" charset="0"/>
              <a:cs typeface="Times New Roman" pitchFamily="18" charset="0"/>
            </a:rPr>
            <a:t>тест)                                  за утврђивање манифестног страбизма</a:t>
          </a:r>
          <a:endParaRPr lang="en-US" sz="1800" kern="1200">
            <a:latin typeface="Times New Roman" pitchFamily="18" charset="0"/>
            <a:cs typeface="Times New Roman" pitchFamily="18" charset="0"/>
          </a:endParaRPr>
        </a:p>
      </dsp:txBody>
      <dsp:txXfrm>
        <a:off x="39295" y="52791"/>
        <a:ext cx="5026810" cy="726370"/>
      </dsp:txXfrm>
    </dsp:sp>
    <dsp:sp modelId="{6CF21867-A702-4122-A092-53FD2F9E5715}">
      <dsp:nvSpPr>
        <dsp:cNvPr id="0" name=""/>
        <dsp:cNvSpPr/>
      </dsp:nvSpPr>
      <dsp:spPr>
        <a:xfrm>
          <a:off x="0" y="818456"/>
          <a:ext cx="5105400" cy="7603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2096"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sr-Cyrl-CS" sz="1600" kern="1200" smtClean="0">
              <a:latin typeface="Times New Roman" pitchFamily="18" charset="0"/>
              <a:cs typeface="Times New Roman" pitchFamily="18" charset="0"/>
            </a:rPr>
            <a:t>Покрива се једно око а посматра откривено око</a:t>
          </a:r>
          <a:r>
            <a:rPr lang="sr-Cyrl-CS" sz="1600" kern="1200" smtClean="0">
              <a:latin typeface="Times New Roman"/>
              <a:cs typeface="Times New Roman"/>
            </a:rPr>
            <a:t>→ </a:t>
          </a:r>
          <a:r>
            <a:rPr lang="sr-Latn-CS" sz="1600" kern="1200" smtClean="0">
              <a:latin typeface="Times New Roman"/>
              <a:cs typeface="Times New Roman"/>
            </a:rPr>
            <a:t>     </a:t>
          </a:r>
          <a:r>
            <a:rPr lang="sr-Cyrl-CS" sz="1600" kern="1200" smtClean="0">
              <a:latin typeface="Times New Roman"/>
              <a:cs typeface="Times New Roman"/>
            </a:rPr>
            <a:t>ако то око раније није фиксирало оно се помера тј. постоји манифестни страбизам</a:t>
          </a:r>
          <a:endParaRPr lang="en-US" sz="1600" kern="1200">
            <a:latin typeface="Times New Roman" pitchFamily="18" charset="0"/>
            <a:cs typeface="Times New Roman" pitchFamily="18" charset="0"/>
          </a:endParaRPr>
        </a:p>
      </dsp:txBody>
      <dsp:txXfrm>
        <a:off x="0" y="818456"/>
        <a:ext cx="5105400" cy="760366"/>
      </dsp:txXfrm>
    </dsp:sp>
    <dsp:sp modelId="{70392F2A-C9F8-4F79-BF78-EADC4056B436}">
      <dsp:nvSpPr>
        <dsp:cNvPr id="0" name=""/>
        <dsp:cNvSpPr/>
      </dsp:nvSpPr>
      <dsp:spPr>
        <a:xfrm>
          <a:off x="0" y="1578823"/>
          <a:ext cx="5105400" cy="8049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sr-Cyrl-CS" sz="1800" kern="1200" smtClean="0">
              <a:latin typeface="Times New Roman" pitchFamily="18" charset="0"/>
              <a:cs typeface="Times New Roman" pitchFamily="18" charset="0"/>
            </a:rPr>
            <a:t>Тест откривања (</a:t>
          </a:r>
          <a:r>
            <a:rPr lang="sr-Latn-CS" sz="1800" kern="1200" smtClean="0">
              <a:latin typeface="Times New Roman" pitchFamily="18" charset="0"/>
              <a:cs typeface="Times New Roman" pitchFamily="18" charset="0"/>
            </a:rPr>
            <a:t>Uncover </a:t>
          </a:r>
          <a:r>
            <a:rPr lang="sr-Cyrl-CS" sz="1800" kern="1200" smtClean="0">
              <a:latin typeface="Times New Roman" pitchFamily="18" charset="0"/>
              <a:cs typeface="Times New Roman" pitchFamily="18" charset="0"/>
            </a:rPr>
            <a:t>тест)                               за откривање латентног страбизма</a:t>
          </a:r>
          <a:endParaRPr lang="en-US" sz="1800" kern="1200">
            <a:latin typeface="Times New Roman" pitchFamily="18" charset="0"/>
            <a:cs typeface="Times New Roman" pitchFamily="18" charset="0"/>
          </a:endParaRPr>
        </a:p>
      </dsp:txBody>
      <dsp:txXfrm>
        <a:off x="39295" y="1618118"/>
        <a:ext cx="5026810" cy="726370"/>
      </dsp:txXfrm>
    </dsp:sp>
    <dsp:sp modelId="{A5348578-5A4D-46A6-B9A1-3651DA196F06}">
      <dsp:nvSpPr>
        <dsp:cNvPr id="0" name=""/>
        <dsp:cNvSpPr/>
      </dsp:nvSpPr>
      <dsp:spPr>
        <a:xfrm>
          <a:off x="0" y="2383783"/>
          <a:ext cx="5105400" cy="16583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2096"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sr-Cyrl-CS" sz="1600" kern="1200" smtClean="0">
              <a:latin typeface="Times New Roman" pitchFamily="18" charset="0"/>
              <a:cs typeface="Times New Roman" pitchFamily="18" charset="0"/>
            </a:rPr>
            <a:t>Покривање ока</a:t>
          </a:r>
          <a:r>
            <a:rPr lang="sr-Cyrl-CS" sz="1600" kern="1200" smtClean="0">
              <a:latin typeface="Times New Roman"/>
              <a:cs typeface="Times New Roman"/>
            </a:rPr>
            <a:t>→прекид фузије</a:t>
          </a:r>
          <a:endParaRPr lang="en-US" sz="1600" kern="1200">
            <a:latin typeface="Times New Roman" pitchFamily="18" charset="0"/>
            <a:cs typeface="Times New Roman" pitchFamily="18" charset="0"/>
          </a:endParaRPr>
        </a:p>
        <a:p>
          <a:pPr marL="171450" lvl="1" indent="-171450" algn="l" defTabSz="711200">
            <a:lnSpc>
              <a:spcPct val="90000"/>
            </a:lnSpc>
            <a:spcBef>
              <a:spcPct val="0"/>
            </a:spcBef>
            <a:spcAft>
              <a:spcPct val="20000"/>
            </a:spcAft>
            <a:buChar char="••"/>
          </a:pPr>
          <a:r>
            <a:rPr lang="sr-Cyrl-CS" sz="1600" kern="1200" smtClean="0">
              <a:latin typeface="Times New Roman" pitchFamily="18" charset="0"/>
              <a:cs typeface="Times New Roman" pitchFamily="18" charset="0"/>
            </a:rPr>
            <a:t>Посматра се покривено око након његовог откривања тј. његов евентуални </a:t>
          </a:r>
          <a:r>
            <a:rPr lang="sr-Cyrl-CS" sz="1600" b="1" i="1" kern="1200" smtClean="0">
              <a:latin typeface="Times New Roman" pitchFamily="18" charset="0"/>
              <a:cs typeface="Times New Roman" pitchFamily="18" charset="0"/>
            </a:rPr>
            <a:t>реституциони покрет ка средишњем положају </a:t>
          </a:r>
          <a:r>
            <a:rPr lang="sr-Cyrl-CS" sz="1600" kern="1200" smtClean="0">
              <a:latin typeface="Times New Roman" pitchFamily="18" charset="0"/>
              <a:cs typeface="Times New Roman" pitchFamily="18" charset="0"/>
            </a:rPr>
            <a:t>ради презимања функције</a:t>
          </a:r>
          <a:endParaRPr lang="en-US" sz="1600" kern="1200">
            <a:latin typeface="Times New Roman" pitchFamily="18" charset="0"/>
            <a:cs typeface="Times New Roman" pitchFamily="18" charset="0"/>
          </a:endParaRPr>
        </a:p>
        <a:p>
          <a:pPr marL="171450" lvl="1" indent="-171450" algn="l" defTabSz="711200">
            <a:lnSpc>
              <a:spcPct val="90000"/>
            </a:lnSpc>
            <a:spcBef>
              <a:spcPct val="0"/>
            </a:spcBef>
            <a:spcAft>
              <a:spcPct val="20000"/>
            </a:spcAft>
            <a:buChar char="••"/>
          </a:pPr>
          <a:r>
            <a:rPr lang="sr-Latn-CS" sz="1600" b="1" i="1" kern="1200" smtClean="0">
              <a:latin typeface="Times New Roman" pitchFamily="18" charset="0"/>
              <a:cs typeface="Times New Roman" pitchFamily="18" charset="0"/>
            </a:rPr>
            <a:t>Egsophoria</a:t>
          </a:r>
          <a:r>
            <a:rPr lang="sr-Latn-CS" sz="1600" kern="1200" smtClean="0">
              <a:latin typeface="Times New Roman" pitchFamily="18" charset="0"/>
              <a:cs typeface="Times New Roman" pitchFamily="18" charset="0"/>
            </a:rPr>
            <a:t> (o</a:t>
          </a:r>
          <a:r>
            <a:rPr lang="sr-Cyrl-CS" sz="1600" kern="1200" smtClean="0">
              <a:latin typeface="Times New Roman" pitchFamily="18" charset="0"/>
              <a:cs typeface="Times New Roman" pitchFamily="18" charset="0"/>
            </a:rPr>
            <a:t>д упоље) </a:t>
          </a:r>
          <a:r>
            <a:rPr lang="sr-Latn-CS" sz="1600" kern="1200" smtClean="0">
              <a:latin typeface="Times New Roman" pitchFamily="18" charset="0"/>
              <a:cs typeface="Times New Roman" pitchFamily="18" charset="0"/>
            </a:rPr>
            <a:t> </a:t>
          </a:r>
          <a:r>
            <a:rPr lang="sr-Cyrl-CS" sz="1600" kern="1200" smtClean="0">
              <a:latin typeface="Times New Roman" pitchFamily="18" charset="0"/>
              <a:cs typeface="Times New Roman" pitchFamily="18" charset="0"/>
            </a:rPr>
            <a:t>     </a:t>
          </a:r>
          <a:r>
            <a:rPr lang="sr-Latn-CS" sz="1600" b="1" i="1" kern="1200" smtClean="0">
              <a:latin typeface="Times New Roman" pitchFamily="18" charset="0"/>
              <a:cs typeface="Times New Roman" pitchFamily="18" charset="0"/>
            </a:rPr>
            <a:t>Esophoria</a:t>
          </a:r>
          <a:r>
            <a:rPr lang="sr-Cyrl-CS" sz="1600" kern="1200" smtClean="0">
              <a:latin typeface="Times New Roman" pitchFamily="18" charset="0"/>
              <a:cs typeface="Times New Roman" pitchFamily="18" charset="0"/>
            </a:rPr>
            <a:t> (од   унутра)</a:t>
          </a:r>
          <a:endParaRPr lang="en-US" sz="1600" kern="1200">
            <a:latin typeface="Times New Roman" pitchFamily="18" charset="0"/>
            <a:cs typeface="Times New Roman" pitchFamily="18" charset="0"/>
          </a:endParaRPr>
        </a:p>
        <a:p>
          <a:pPr marL="171450" lvl="1" indent="-171450" algn="l" defTabSz="711200">
            <a:lnSpc>
              <a:spcPct val="90000"/>
            </a:lnSpc>
            <a:spcBef>
              <a:spcPct val="0"/>
            </a:spcBef>
            <a:spcAft>
              <a:spcPct val="20000"/>
            </a:spcAft>
            <a:buChar char="••"/>
          </a:pPr>
          <a:r>
            <a:rPr lang="sr-Latn-CS" sz="1600" b="1" i="1" kern="1200" smtClean="0">
              <a:latin typeface="Times New Roman" pitchFamily="18" charset="0"/>
              <a:cs typeface="Times New Roman" pitchFamily="18" charset="0"/>
            </a:rPr>
            <a:t>Hyperphoria</a:t>
          </a:r>
          <a:r>
            <a:rPr lang="sr-Cyrl-CS" sz="1600" kern="1200" smtClean="0">
              <a:latin typeface="Times New Roman" pitchFamily="18" charset="0"/>
              <a:cs typeface="Times New Roman" pitchFamily="18" charset="0"/>
            </a:rPr>
            <a:t> (од горе) </a:t>
          </a:r>
          <a:r>
            <a:rPr lang="sr-Latn-CS" sz="1600" kern="1200" smtClean="0">
              <a:latin typeface="Times New Roman" pitchFamily="18" charset="0"/>
              <a:cs typeface="Times New Roman" pitchFamily="18" charset="0"/>
            </a:rPr>
            <a:t> </a:t>
          </a:r>
          <a:r>
            <a:rPr lang="sr-Cyrl-CS" sz="1600" kern="1200" smtClean="0">
              <a:latin typeface="Times New Roman" pitchFamily="18" charset="0"/>
              <a:cs typeface="Times New Roman" pitchFamily="18" charset="0"/>
            </a:rPr>
            <a:t>      </a:t>
          </a:r>
          <a:r>
            <a:rPr lang="sr-Latn-CS" sz="1600" b="1" i="1" kern="1200" smtClean="0">
              <a:latin typeface="Times New Roman" pitchFamily="18" charset="0"/>
              <a:cs typeface="Times New Roman" pitchFamily="18" charset="0"/>
            </a:rPr>
            <a:t>Hypophoria </a:t>
          </a:r>
          <a:r>
            <a:rPr lang="sr-Cyrl-CS" sz="1600" b="1" i="1" kern="1200" smtClean="0">
              <a:latin typeface="Times New Roman" pitchFamily="18" charset="0"/>
              <a:cs typeface="Times New Roman" pitchFamily="18" charset="0"/>
            </a:rPr>
            <a:t> </a:t>
          </a:r>
          <a:r>
            <a:rPr lang="sr-Cyrl-CS" sz="1600" kern="1200" smtClean="0">
              <a:latin typeface="Times New Roman" pitchFamily="18" charset="0"/>
              <a:cs typeface="Times New Roman" pitchFamily="18" charset="0"/>
            </a:rPr>
            <a:t>(од доле)</a:t>
          </a:r>
          <a:endParaRPr lang="en-US" sz="1600" kern="1200">
            <a:latin typeface="Times New Roman" pitchFamily="18" charset="0"/>
            <a:cs typeface="Times New Roman" pitchFamily="18" charset="0"/>
          </a:endParaRPr>
        </a:p>
      </dsp:txBody>
      <dsp:txXfrm>
        <a:off x="0" y="2383783"/>
        <a:ext cx="5105400" cy="1658387"/>
      </dsp:txXfrm>
    </dsp:sp>
    <dsp:sp modelId="{DF45D676-1C5D-46C3-A297-85CCC372B4E2}">
      <dsp:nvSpPr>
        <dsp:cNvPr id="0" name=""/>
        <dsp:cNvSpPr/>
      </dsp:nvSpPr>
      <dsp:spPr>
        <a:xfrm>
          <a:off x="0" y="4042170"/>
          <a:ext cx="5105400" cy="6908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sr-Cyrl-CS" sz="1800" kern="1200" smtClean="0">
              <a:latin typeface="Times New Roman" pitchFamily="18" charset="0"/>
              <a:cs typeface="Times New Roman" pitchFamily="18" charset="0"/>
            </a:rPr>
            <a:t>Алтерирајући  </a:t>
          </a:r>
          <a:r>
            <a:rPr lang="sr-Latn-CS" sz="1800" kern="1200" smtClean="0">
              <a:latin typeface="Times New Roman" pitchFamily="18" charset="0"/>
              <a:cs typeface="Times New Roman" pitchFamily="18" charset="0"/>
            </a:rPr>
            <a:t>Cover </a:t>
          </a:r>
          <a:r>
            <a:rPr lang="sr-Cyrl-CS" sz="1800" kern="1200" smtClean="0">
              <a:latin typeface="Times New Roman" pitchFamily="18" charset="0"/>
              <a:cs typeface="Times New Roman" pitchFamily="18" charset="0"/>
            </a:rPr>
            <a:t>тест                       утврђивање укупне девијације</a:t>
          </a:r>
          <a:endParaRPr lang="en-US" sz="1800" kern="1200">
            <a:latin typeface="Times New Roman" pitchFamily="18" charset="0"/>
            <a:cs typeface="Times New Roman" pitchFamily="18" charset="0"/>
          </a:endParaRPr>
        </a:p>
      </dsp:txBody>
      <dsp:txXfrm>
        <a:off x="33723" y="4075893"/>
        <a:ext cx="5037954" cy="623378"/>
      </dsp:txXfrm>
    </dsp:sp>
    <dsp:sp modelId="{DE941554-4095-42E1-B514-02EABEC4614C}">
      <dsp:nvSpPr>
        <dsp:cNvPr id="0" name=""/>
        <dsp:cNvSpPr/>
      </dsp:nvSpPr>
      <dsp:spPr>
        <a:xfrm>
          <a:off x="0" y="4732994"/>
          <a:ext cx="5105400" cy="5026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2096"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sr-Cyrl-CS" sz="1600" kern="1200" smtClean="0">
              <a:latin typeface="Times New Roman" pitchFamily="18" charset="0"/>
              <a:cs typeface="Times New Roman" pitchFamily="18" charset="0"/>
            </a:rPr>
            <a:t>Наизменично покривамо једно па друго око (</a:t>
          </a:r>
          <a:r>
            <a:rPr lang="sr-Latn-CS" sz="1600" kern="1200" smtClean="0">
              <a:latin typeface="Times New Roman" pitchFamily="18" charset="0"/>
              <a:cs typeface="Times New Roman" pitchFamily="18" charset="0"/>
            </a:rPr>
            <a:t>Heterotropija +heteroforija</a:t>
          </a:r>
          <a:r>
            <a:rPr lang="en-US" sz="1600" kern="1200" smtClean="0">
              <a:latin typeface="Times New Roman" pitchFamily="18" charset="0"/>
              <a:cs typeface="Times New Roman" pitchFamily="18" charset="0"/>
            </a:rPr>
            <a:t>?</a:t>
          </a:r>
          <a:r>
            <a:rPr lang="sr-Cyrl-CS" sz="1600" kern="1200" smtClean="0">
              <a:latin typeface="Times New Roman" pitchFamily="18" charset="0"/>
              <a:cs typeface="Times New Roman" pitchFamily="18" charset="0"/>
            </a:rPr>
            <a:t> ако постоји)</a:t>
          </a:r>
          <a:endParaRPr lang="en-US" sz="1600" kern="1200">
            <a:latin typeface="Times New Roman" pitchFamily="18" charset="0"/>
            <a:cs typeface="Times New Roman" pitchFamily="18" charset="0"/>
          </a:endParaRPr>
        </a:p>
      </dsp:txBody>
      <dsp:txXfrm>
        <a:off x="0" y="4732994"/>
        <a:ext cx="5105400" cy="502614"/>
      </dsp:txXfrm>
    </dsp:sp>
    <dsp:sp modelId="{EDF3607E-20EF-45E7-91FD-7C63B2D9C652}">
      <dsp:nvSpPr>
        <dsp:cNvPr id="0" name=""/>
        <dsp:cNvSpPr/>
      </dsp:nvSpPr>
      <dsp:spPr>
        <a:xfrm>
          <a:off x="0" y="5235609"/>
          <a:ext cx="5105400" cy="49356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sr-Cyrl-CS" sz="1800" kern="1200" smtClean="0">
              <a:latin typeface="Times New Roman" pitchFamily="18" charset="0"/>
              <a:cs typeface="Times New Roman" pitchFamily="18" charset="0"/>
            </a:rPr>
            <a:t>Призма </a:t>
          </a:r>
          <a:r>
            <a:rPr lang="sr-Latn-CS" sz="1800" kern="1200" smtClean="0">
              <a:latin typeface="Times New Roman" pitchFamily="18" charset="0"/>
              <a:cs typeface="Times New Roman" pitchFamily="18" charset="0"/>
            </a:rPr>
            <a:t>Cover </a:t>
          </a:r>
          <a:r>
            <a:rPr lang="sr-Cyrl-CS" sz="1800" kern="1200" smtClean="0">
              <a:latin typeface="Times New Roman" pitchFamily="18" charset="0"/>
              <a:cs typeface="Times New Roman" pitchFamily="18" charset="0"/>
            </a:rPr>
            <a:t>тест</a:t>
          </a:r>
          <a:endParaRPr lang="en-US" sz="1800" kern="1200">
            <a:latin typeface="Times New Roman" pitchFamily="18" charset="0"/>
            <a:cs typeface="Times New Roman" pitchFamily="18" charset="0"/>
          </a:endParaRPr>
        </a:p>
      </dsp:txBody>
      <dsp:txXfrm>
        <a:off x="24094" y="5259703"/>
        <a:ext cx="5057212" cy="445373"/>
      </dsp:txXfrm>
    </dsp:sp>
    <dsp:sp modelId="{FE0AFDFC-2AB6-4949-A194-1158BEE77473}">
      <dsp:nvSpPr>
        <dsp:cNvPr id="0" name=""/>
        <dsp:cNvSpPr/>
      </dsp:nvSpPr>
      <dsp:spPr>
        <a:xfrm>
          <a:off x="0" y="5729170"/>
          <a:ext cx="5105400" cy="7343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2096"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sr-Cyrl-CS" sz="1600" kern="1200" smtClean="0">
              <a:latin typeface="Times New Roman" pitchFamily="18" charset="0"/>
              <a:cs typeface="Times New Roman" pitchFamily="18" charset="0"/>
            </a:rPr>
            <a:t>Квантитативно мерење угла девијације</a:t>
          </a:r>
          <a:endParaRPr lang="en-US" sz="1600" kern="1200">
            <a:latin typeface="Times New Roman" pitchFamily="18" charset="0"/>
            <a:cs typeface="Times New Roman" pitchFamily="18" charset="0"/>
          </a:endParaRPr>
        </a:p>
        <a:p>
          <a:pPr marL="171450" lvl="1" indent="-171450" algn="l" defTabSz="711200">
            <a:lnSpc>
              <a:spcPct val="90000"/>
            </a:lnSpc>
            <a:spcBef>
              <a:spcPct val="0"/>
            </a:spcBef>
            <a:spcAft>
              <a:spcPct val="20000"/>
            </a:spcAft>
            <a:buChar char="••"/>
          </a:pPr>
          <a:r>
            <a:rPr lang="sr-Cyrl-CS" sz="1600" kern="1200" smtClean="0">
              <a:latin typeface="Times New Roman" pitchFamily="18" charset="0"/>
              <a:cs typeface="Times New Roman" pitchFamily="18" charset="0"/>
            </a:rPr>
            <a:t>Стављањев призми различите јачине + алтерирајући  </a:t>
          </a:r>
          <a:r>
            <a:rPr lang="sr-Latn-CS" sz="1600" kern="1200" smtClean="0">
              <a:latin typeface="Times New Roman" pitchFamily="18" charset="0"/>
              <a:cs typeface="Times New Roman" pitchFamily="18" charset="0"/>
            </a:rPr>
            <a:t>Cover </a:t>
          </a:r>
          <a:r>
            <a:rPr lang="sr-Cyrl-CS" sz="1600" kern="1200" smtClean="0">
              <a:latin typeface="Times New Roman" pitchFamily="18" charset="0"/>
              <a:cs typeface="Times New Roman" pitchFamily="18" charset="0"/>
            </a:rPr>
            <a:t> тест: неутрализација покрета ока</a:t>
          </a:r>
          <a:endParaRPr lang="en-US" sz="1600" kern="1200">
            <a:latin typeface="Times New Roman" pitchFamily="18" charset="0"/>
            <a:cs typeface="Times New Roman" pitchFamily="18" charset="0"/>
          </a:endParaRPr>
        </a:p>
      </dsp:txBody>
      <dsp:txXfrm>
        <a:off x="0" y="5729170"/>
        <a:ext cx="5105400" cy="73433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3BA335-7575-4168-9077-FCC7A1BF45B0}">
      <dsp:nvSpPr>
        <dsp:cNvPr id="0" name=""/>
        <dsp:cNvSpPr/>
      </dsp:nvSpPr>
      <dsp:spPr>
        <a:xfrm rot="5400000">
          <a:off x="4878531" y="-2858228"/>
          <a:ext cx="572769" cy="643241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ctr" defTabSz="800100">
            <a:lnSpc>
              <a:spcPct val="90000"/>
            </a:lnSpc>
            <a:spcBef>
              <a:spcPct val="0"/>
            </a:spcBef>
            <a:spcAft>
              <a:spcPct val="15000"/>
            </a:spcAft>
            <a:buChar char="••"/>
          </a:pPr>
          <a:r>
            <a:rPr lang="sr-Cyrl-CS" sz="1800" kern="1200" smtClean="0">
              <a:latin typeface="Times New Roman" pitchFamily="18" charset="0"/>
              <a:cs typeface="Times New Roman" pitchFamily="18" charset="0"/>
            </a:rPr>
            <a:t>ЕЛЕМЕНТИ БИНОКУЛАРНОГ ВИДА</a:t>
          </a:r>
          <a:endParaRPr lang="en-US" sz="1800" kern="1200">
            <a:latin typeface="Times New Roman" pitchFamily="18" charset="0"/>
            <a:cs typeface="Times New Roman" pitchFamily="18" charset="0"/>
          </a:endParaRPr>
        </a:p>
      </dsp:txBody>
      <dsp:txXfrm rot="-5400000">
        <a:off x="1948707" y="99556"/>
        <a:ext cx="6404458" cy="516849"/>
      </dsp:txXfrm>
    </dsp:sp>
    <dsp:sp modelId="{B1291475-D88B-4572-BEB0-B0A4516C7F97}">
      <dsp:nvSpPr>
        <dsp:cNvPr id="0" name=""/>
        <dsp:cNvSpPr/>
      </dsp:nvSpPr>
      <dsp:spPr>
        <a:xfrm>
          <a:off x="874" y="0"/>
          <a:ext cx="1947832" cy="7159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sr-Latn-CS" sz="1800" kern="1200" smtClean="0">
              <a:latin typeface="Times New Roman" pitchFamily="18" charset="0"/>
              <a:cs typeface="Times New Roman" pitchFamily="18" charset="0"/>
            </a:rPr>
            <a:t>WORTH</a:t>
          </a:r>
          <a:endParaRPr lang="en-US" sz="1800" kern="1200">
            <a:latin typeface="Times New Roman" pitchFamily="18" charset="0"/>
            <a:cs typeface="Times New Roman" pitchFamily="18" charset="0"/>
          </a:endParaRPr>
        </a:p>
      </dsp:txBody>
      <dsp:txXfrm>
        <a:off x="35824" y="34950"/>
        <a:ext cx="1877932" cy="64606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2691F7-EE61-49D2-BE0C-B9B7A60BE141}">
      <dsp:nvSpPr>
        <dsp:cNvPr id="0" name=""/>
        <dsp:cNvSpPr/>
      </dsp:nvSpPr>
      <dsp:spPr>
        <a:xfrm rot="5400000">
          <a:off x="4600082" y="-2470476"/>
          <a:ext cx="1453294" cy="6400747"/>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sr-Cyrl-CS" sz="1600" kern="1200" smtClean="0">
              <a:latin typeface="Times New Roman" pitchFamily="18" charset="0"/>
              <a:cs typeface="Times New Roman" pitchFamily="18" charset="0"/>
            </a:rPr>
            <a:t>На 2 коресподентне тачке</a:t>
          </a:r>
          <a:r>
            <a:rPr lang="en-US" sz="1600" kern="1200" smtClean="0">
              <a:latin typeface="Times New Roman" pitchFamily="18" charset="0"/>
              <a:cs typeface="Times New Roman" pitchFamily="18" charset="0"/>
            </a:rPr>
            <a:t> </a:t>
          </a:r>
          <a:r>
            <a:rPr lang="sr-Cyrl-CS" sz="1600" kern="1200" smtClean="0">
              <a:latin typeface="Times New Roman" pitchFamily="18" charset="0"/>
              <a:cs typeface="Times New Roman" pitchFamily="18" charset="0"/>
            </a:rPr>
            <a:t>оба ока се ствара лик приближно једнаке величине (2  макуле су природно кореспондирајуће тачке)</a:t>
          </a:r>
          <a:endParaRPr lang="en-US" sz="1600" kern="120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r>
            <a:rPr lang="sr-Cyrl-CS" sz="1600" kern="1200" smtClean="0">
              <a:latin typeface="Times New Roman" pitchFamily="18" charset="0"/>
              <a:cs typeface="Times New Roman" pitchFamily="18" charset="0"/>
            </a:rPr>
            <a:t>Ликови се увек формирају на две макуле без обзира да ли се гледа на дањину или близину захваљујући конвергенцији и акомодацији</a:t>
          </a:r>
          <a:endParaRPr lang="en-US" sz="1600" kern="1200">
            <a:latin typeface="Times New Roman" pitchFamily="18" charset="0"/>
            <a:cs typeface="Times New Roman" pitchFamily="18" charset="0"/>
          </a:endParaRPr>
        </a:p>
      </dsp:txBody>
      <dsp:txXfrm rot="-5400000">
        <a:off x="2126356" y="74194"/>
        <a:ext cx="6329803" cy="1311406"/>
      </dsp:txXfrm>
    </dsp:sp>
    <dsp:sp modelId="{8E040FA5-7B02-488E-AF6C-1DEC74BAA5E4}">
      <dsp:nvSpPr>
        <dsp:cNvPr id="0" name=""/>
        <dsp:cNvSpPr/>
      </dsp:nvSpPr>
      <dsp:spPr>
        <a:xfrm>
          <a:off x="453" y="6295"/>
          <a:ext cx="2125902" cy="14472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sr-Cyrl-CS" sz="1800" kern="1200" smtClean="0">
              <a:latin typeface="Times New Roman" pitchFamily="18" charset="0"/>
              <a:cs typeface="Times New Roman" pitchFamily="18" charset="0"/>
            </a:rPr>
            <a:t>СИМУЛТАНА ПЕРЦЕПЦИЈА</a:t>
          </a:r>
          <a:endParaRPr lang="en-US" sz="1800" kern="1200">
            <a:latin typeface="Times New Roman" pitchFamily="18" charset="0"/>
            <a:cs typeface="Times New Roman" pitchFamily="18" charset="0"/>
          </a:endParaRPr>
        </a:p>
      </dsp:txBody>
      <dsp:txXfrm>
        <a:off x="71100" y="76942"/>
        <a:ext cx="1984608" cy="1305910"/>
      </dsp:txXfrm>
    </dsp:sp>
    <dsp:sp modelId="{1E93D8BF-450B-4CB6-9474-3D1581E10536}">
      <dsp:nvSpPr>
        <dsp:cNvPr id="0" name=""/>
        <dsp:cNvSpPr/>
      </dsp:nvSpPr>
      <dsp:spPr>
        <a:xfrm rot="5400000">
          <a:off x="4264114" y="-610491"/>
          <a:ext cx="2129880" cy="640867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sr-Cyrl-CS" sz="1600" kern="1200" smtClean="0">
              <a:latin typeface="Times New Roman" pitchFamily="18" charset="0"/>
              <a:cs typeface="Times New Roman" pitchFamily="18" charset="0"/>
            </a:rPr>
            <a:t>Најважнији психо</a:t>
          </a:r>
          <a:r>
            <a:rPr lang="en-US" sz="1600" kern="1200" smtClean="0">
              <a:latin typeface="Times New Roman" pitchFamily="18" charset="0"/>
              <a:cs typeface="Times New Roman" pitchFamily="18" charset="0"/>
            </a:rPr>
            <a:t>-</a:t>
          </a:r>
          <a:r>
            <a:rPr lang="sr-Cyrl-CS" sz="1600" kern="1200" smtClean="0">
              <a:latin typeface="Times New Roman" pitchFamily="18" charset="0"/>
              <a:cs typeface="Times New Roman" pitchFamily="18" charset="0"/>
            </a:rPr>
            <a:t>оптички рефлекс који стапа 2 лика у један ако су формирани на кореспондирајућим ретиналним тачкама</a:t>
          </a:r>
          <a:endParaRPr lang="en-US" sz="1600" kern="120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r>
            <a:rPr lang="sr-Cyrl-CS" sz="1600" kern="1200" smtClean="0">
              <a:latin typeface="Times New Roman" pitchFamily="18" charset="0"/>
              <a:cs typeface="Times New Roman" pitchFamily="18" charset="0"/>
            </a:rPr>
            <a:t>Ширина фузије: у положајима конвергенције и дивергенције</a:t>
          </a:r>
          <a:endParaRPr lang="en-US" sz="1600" kern="120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r>
            <a:rPr lang="sr-Cyrl-CS" sz="1600" b="1" i="1" kern="1200" smtClean="0">
              <a:latin typeface="Times New Roman" pitchFamily="18" charset="0"/>
              <a:cs typeface="Times New Roman" pitchFamily="18" charset="0"/>
            </a:rPr>
            <a:t>СЕНЗОРНА</a:t>
          </a:r>
          <a:r>
            <a:rPr lang="sr-Cyrl-CS" sz="1600" kern="1200" smtClean="0">
              <a:latin typeface="Times New Roman" pitchFamily="18" charset="0"/>
              <a:cs typeface="Times New Roman" pitchFamily="18" charset="0"/>
            </a:rPr>
            <a:t> компонента фузије: коресподентне ретиналне тачке</a:t>
          </a:r>
          <a:endParaRPr lang="en-US" sz="1600" kern="120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r>
            <a:rPr lang="sr-Cyrl-CS" sz="1600" b="1" i="1" kern="1200" smtClean="0">
              <a:latin typeface="Times New Roman" pitchFamily="18" charset="0"/>
              <a:cs typeface="Times New Roman" pitchFamily="18" charset="0"/>
            </a:rPr>
            <a:t>МОТОРНА</a:t>
          </a:r>
          <a:r>
            <a:rPr lang="sr-Cyrl-CS" sz="1600" kern="1200" smtClean="0">
              <a:latin typeface="Times New Roman" pitchFamily="18" charset="0"/>
              <a:cs typeface="Times New Roman" pitchFamily="18" charset="0"/>
            </a:rPr>
            <a:t> компонента фузије:</a:t>
          </a:r>
          <a:r>
            <a:rPr lang="en-US" sz="1600" kern="1200" smtClean="0">
              <a:latin typeface="Times New Roman" pitchFamily="18" charset="0"/>
              <a:cs typeface="Times New Roman" pitchFamily="18" charset="0"/>
            </a:rPr>
            <a:t> </a:t>
          </a:r>
          <a:r>
            <a:rPr lang="sr-Cyrl-CS" sz="1600" kern="1200" smtClean="0">
              <a:latin typeface="Times New Roman" pitchFamily="18" charset="0"/>
              <a:cs typeface="Times New Roman" pitchFamily="18" charset="0"/>
            </a:rPr>
            <a:t>довођење очних јабучица у положај одржавања сензорне фузије</a:t>
          </a:r>
          <a:endParaRPr lang="en-US" sz="1600" kern="1200">
            <a:latin typeface="Times New Roman" pitchFamily="18" charset="0"/>
            <a:cs typeface="Times New Roman" pitchFamily="18" charset="0"/>
          </a:endParaRPr>
        </a:p>
        <a:p>
          <a:pPr marL="171450" lvl="1" indent="-171450" algn="l" defTabSz="711200">
            <a:lnSpc>
              <a:spcPct val="90000"/>
            </a:lnSpc>
            <a:spcBef>
              <a:spcPct val="0"/>
            </a:spcBef>
            <a:spcAft>
              <a:spcPct val="15000"/>
            </a:spcAft>
            <a:buChar char="••"/>
          </a:pPr>
          <a:r>
            <a:rPr lang="sr-Cyrl-CS" sz="1600" kern="1200" smtClean="0">
              <a:latin typeface="Times New Roman" pitchFamily="18" charset="0"/>
              <a:cs typeface="Times New Roman" pitchFamily="18" charset="0"/>
            </a:rPr>
            <a:t>Прекид фузионе резерве</a:t>
          </a:r>
          <a:r>
            <a:rPr lang="sr-Cyrl-CS" sz="1600" kern="1200" smtClean="0">
              <a:latin typeface="Times New Roman"/>
              <a:cs typeface="Times New Roman"/>
            </a:rPr>
            <a:t>→</a:t>
          </a:r>
          <a:r>
            <a:rPr lang="sr-Cyrl-CS" sz="1600" kern="1200" smtClean="0">
              <a:latin typeface="Times New Roman" pitchFamily="18" charset="0"/>
              <a:cs typeface="Times New Roman" pitchFamily="18" charset="0"/>
            </a:rPr>
            <a:t>ДИПЛОПИЈЕ</a:t>
          </a:r>
          <a:endParaRPr lang="en-US" sz="1600" kern="1200">
            <a:latin typeface="Times New Roman" pitchFamily="18" charset="0"/>
            <a:cs typeface="Times New Roman" pitchFamily="18" charset="0"/>
          </a:endParaRPr>
        </a:p>
      </dsp:txBody>
      <dsp:txXfrm rot="-5400000">
        <a:off x="2124718" y="1632877"/>
        <a:ext cx="6304700" cy="1921936"/>
      </dsp:txXfrm>
    </dsp:sp>
    <dsp:sp modelId="{408D72B8-0C77-460A-8595-387D50ECC22E}">
      <dsp:nvSpPr>
        <dsp:cNvPr id="0" name=""/>
        <dsp:cNvSpPr/>
      </dsp:nvSpPr>
      <dsp:spPr>
        <a:xfrm>
          <a:off x="453" y="1870242"/>
          <a:ext cx="2124265" cy="14472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sr-Cyrl-CS" sz="1800" kern="1200" smtClean="0">
              <a:latin typeface="Times New Roman" pitchFamily="18" charset="0"/>
              <a:cs typeface="Times New Roman" pitchFamily="18" charset="0"/>
            </a:rPr>
            <a:t>РЕФЛЕКС ФУЗИЈЕ</a:t>
          </a:r>
          <a:endParaRPr lang="en-US" sz="1800" kern="1200">
            <a:latin typeface="Times New Roman" pitchFamily="18" charset="0"/>
            <a:cs typeface="Times New Roman" pitchFamily="18" charset="0"/>
          </a:endParaRPr>
        </a:p>
      </dsp:txBody>
      <dsp:txXfrm>
        <a:off x="71100" y="1940889"/>
        <a:ext cx="1982971" cy="1305910"/>
      </dsp:txXfrm>
    </dsp:sp>
    <dsp:sp modelId="{137FEB6D-43FC-43C6-8007-0E5482653D44}">
      <dsp:nvSpPr>
        <dsp:cNvPr id="0" name=""/>
        <dsp:cNvSpPr/>
      </dsp:nvSpPr>
      <dsp:spPr>
        <a:xfrm rot="5400000">
          <a:off x="4991272" y="1251633"/>
          <a:ext cx="679121" cy="640622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sr-Cyrl-CS" sz="1600" kern="1200" smtClean="0">
              <a:latin typeface="Times New Roman" pitchFamily="18" charset="0"/>
              <a:cs typeface="Times New Roman" pitchFamily="18" charset="0"/>
            </a:rPr>
            <a:t>Фузионисање лако диспаритетних ликова чиме се постиже осећај дубине</a:t>
          </a:r>
          <a:endParaRPr lang="en-US" sz="1600" kern="1200">
            <a:latin typeface="Times New Roman" pitchFamily="18" charset="0"/>
            <a:cs typeface="Times New Roman" pitchFamily="18" charset="0"/>
          </a:endParaRPr>
        </a:p>
      </dsp:txBody>
      <dsp:txXfrm rot="-5400000">
        <a:off x="2127719" y="4148338"/>
        <a:ext cx="6373076" cy="612817"/>
      </dsp:txXfrm>
    </dsp:sp>
    <dsp:sp modelId="{1AC500F6-5F99-4487-B8A8-C30533E127F4}">
      <dsp:nvSpPr>
        <dsp:cNvPr id="0" name=""/>
        <dsp:cNvSpPr/>
      </dsp:nvSpPr>
      <dsp:spPr>
        <a:xfrm>
          <a:off x="453" y="3731145"/>
          <a:ext cx="2127265" cy="14472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sr-Cyrl-CS" sz="1800" kern="1200" smtClean="0">
              <a:latin typeface="Times New Roman" pitchFamily="18" charset="0"/>
              <a:cs typeface="Times New Roman" pitchFamily="18" charset="0"/>
            </a:rPr>
            <a:t>СТЕРЕО ВИД</a:t>
          </a:r>
          <a:endParaRPr lang="en-US" sz="1800" kern="1200">
            <a:latin typeface="Times New Roman" pitchFamily="18" charset="0"/>
            <a:cs typeface="Times New Roman" pitchFamily="18" charset="0"/>
          </a:endParaRPr>
        </a:p>
      </dsp:txBody>
      <dsp:txXfrm>
        <a:off x="71100" y="3801792"/>
        <a:ext cx="1985971" cy="130591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9/26/2020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7.xml"/><Relationship Id="rId13" Type="http://schemas.openxmlformats.org/officeDocument/2006/relationships/image" Target="../media/image11.jpeg"/><Relationship Id="rId3" Type="http://schemas.openxmlformats.org/officeDocument/2006/relationships/diagramLayout" Target="../diagrams/layout6.xml"/><Relationship Id="rId7" Type="http://schemas.openxmlformats.org/officeDocument/2006/relationships/diagramData" Target="../diagrams/data7.xml"/><Relationship Id="rId12" Type="http://schemas.openxmlformats.org/officeDocument/2006/relationships/image" Target="../media/image10.jpeg"/><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 Id="rId14"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9.xml"/><Relationship Id="rId3" Type="http://schemas.openxmlformats.org/officeDocument/2006/relationships/diagramLayout" Target="../diagrams/layout8.xml"/><Relationship Id="rId7" Type="http://schemas.openxmlformats.org/officeDocument/2006/relationships/diagramData" Target="../diagrams/data9.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11" Type="http://schemas.microsoft.com/office/2007/relationships/diagramDrawing" Target="../diagrams/drawing9.xml"/><Relationship Id="rId5" Type="http://schemas.openxmlformats.org/officeDocument/2006/relationships/diagramColors" Target="../diagrams/colors8.xml"/><Relationship Id="rId10" Type="http://schemas.openxmlformats.org/officeDocument/2006/relationships/diagramColors" Target="../diagrams/colors9.xml"/><Relationship Id="rId4" Type="http://schemas.openxmlformats.org/officeDocument/2006/relationships/diagramQuickStyle" Target="../diagrams/quickStyle8.xml"/><Relationship Id="rId9" Type="http://schemas.openxmlformats.org/officeDocument/2006/relationships/diagramQuickStyle" Target="../diagrams/quickStyle9.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4.xml"/><Relationship Id="rId13" Type="http://schemas.openxmlformats.org/officeDocument/2006/relationships/diagramLayout" Target="../diagrams/layout5.xml"/><Relationship Id="rId18" Type="http://schemas.openxmlformats.org/officeDocument/2006/relationships/image" Target="../media/image5.jpeg"/><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diagramData" Target="../diagrams/data5.xml"/><Relationship Id="rId17" Type="http://schemas.openxmlformats.org/officeDocument/2006/relationships/image" Target="../media/image4.jpeg"/><Relationship Id="rId2" Type="http://schemas.openxmlformats.org/officeDocument/2006/relationships/diagramData" Target="../diagrams/data3.xml"/><Relationship Id="rId16" Type="http://schemas.microsoft.com/office/2007/relationships/diagramDrawing" Target="../diagrams/drawing5.xml"/><Relationship Id="rId1" Type="http://schemas.openxmlformats.org/officeDocument/2006/relationships/slideLayout" Target="../slideLayouts/slideLayout4.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5" Type="http://schemas.openxmlformats.org/officeDocument/2006/relationships/diagramColors" Target="../diagrams/colors5.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 Id="rId1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type="title" idx="4294967295"/>
          </p:nvPr>
        </p:nvSpPr>
        <p:spPr>
          <a:xfrm>
            <a:off x="301625" y="228600"/>
            <a:ext cx="854075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sr-Cyrl-CS" sz="2400" b="1" smtClean="0">
                <a:solidFill>
                  <a:srgbClr val="FF0000"/>
                </a:solidFill>
                <a:latin typeface="Times New Roman" pitchFamily="18" charset="0"/>
              </a:rPr>
              <a:t>УВОД</a:t>
            </a:r>
            <a:r>
              <a:rPr lang="sr-Cyrl-CS" sz="2400" smtClean="0">
                <a:solidFill>
                  <a:srgbClr val="FF0000"/>
                </a:solidFill>
                <a:latin typeface="Times New Roman" pitchFamily="18" charset="0"/>
              </a:rPr>
              <a:t/>
            </a:r>
            <a:br>
              <a:rPr lang="sr-Cyrl-CS" sz="2400" smtClean="0">
                <a:solidFill>
                  <a:srgbClr val="FF0000"/>
                </a:solidFill>
                <a:latin typeface="Times New Roman" pitchFamily="18" charset="0"/>
              </a:rPr>
            </a:br>
            <a:r>
              <a:rPr lang="sr-Cyrl-CS" sz="2400" smtClean="0">
                <a:solidFill>
                  <a:srgbClr val="FF0000"/>
                </a:solidFill>
                <a:latin typeface="Times New Roman" pitchFamily="18" charset="0"/>
              </a:rPr>
              <a:t>ОРТОФОРИЈА, ХЕТЕРОФОРИЈА,  ХЕТЕРОТРОПИЈА</a:t>
            </a:r>
            <a:endParaRPr lang="en-US" sz="2400" smtClean="0">
              <a:solidFill>
                <a:srgbClr val="FF0000"/>
              </a:solidFill>
              <a:latin typeface="Times New Roman" pitchFamily="18" charset="0"/>
            </a:endParaRPr>
          </a:p>
        </p:txBody>
      </p:sp>
      <p:sp>
        <p:nvSpPr>
          <p:cNvPr id="11267" name="Rectangle 3"/>
          <p:cNvSpPr>
            <a:spLocks noGrp="1" noRot="1" noChangeArrowheads="1"/>
          </p:cNvSpPr>
          <p:nvPr>
            <p:ph type="body" idx="4294967295"/>
          </p:nvPr>
        </p:nvSpPr>
        <p:spPr>
          <a:xfrm>
            <a:off x="228600" y="1600200"/>
            <a:ext cx="8763000" cy="51054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lnSpc>
                <a:spcPct val="80000"/>
              </a:lnSpc>
              <a:defRPr/>
            </a:pPr>
            <a:r>
              <a:rPr lang="sr-Cyrl-CS" sz="2400" b="1" smtClean="0">
                <a:solidFill>
                  <a:srgbClr val="FF0000"/>
                </a:solidFill>
                <a:latin typeface="Times New Roman" pitchFamily="18" charset="0"/>
              </a:rPr>
              <a:t>ОРТОФОРИЈА</a:t>
            </a:r>
            <a:r>
              <a:rPr lang="sr-Cyrl-CS" sz="2400" smtClean="0">
                <a:solidFill>
                  <a:srgbClr val="FF0000"/>
                </a:solidFill>
                <a:latin typeface="Times New Roman" pitchFamily="18" charset="0"/>
              </a:rPr>
              <a:t>:</a:t>
            </a:r>
            <a:r>
              <a:rPr lang="sr-Cyrl-CS" sz="2400" smtClean="0">
                <a:latin typeface="Times New Roman" pitchFamily="18" charset="0"/>
              </a:rPr>
              <a:t>                                                                      правилан положај очију без напора и без стимулуса за фузију </a:t>
            </a:r>
            <a:endParaRPr lang="en-US" sz="2400" smtClean="0">
              <a:latin typeface="Times New Roman" pitchFamily="18" charset="0"/>
            </a:endParaRPr>
          </a:p>
          <a:p>
            <a:pPr>
              <a:lnSpc>
                <a:spcPct val="80000"/>
              </a:lnSpc>
              <a:defRPr/>
            </a:pPr>
            <a:endParaRPr lang="en-US" sz="2400" b="1">
              <a:solidFill>
                <a:srgbClr val="FF0000"/>
              </a:solidFill>
              <a:latin typeface="Times New Roman" pitchFamily="18" charset="0"/>
            </a:endParaRPr>
          </a:p>
          <a:p>
            <a:pPr>
              <a:lnSpc>
                <a:spcPct val="80000"/>
              </a:lnSpc>
              <a:defRPr/>
            </a:pPr>
            <a:r>
              <a:rPr lang="sr-Cyrl-CS" sz="2400" b="1" smtClean="0">
                <a:solidFill>
                  <a:srgbClr val="FF0000"/>
                </a:solidFill>
                <a:latin typeface="Times New Roman" pitchFamily="18" charset="0"/>
              </a:rPr>
              <a:t>ХЕТЕРОФОРИЈА (латентна разрокост)                            </a:t>
            </a:r>
            <a:r>
              <a:rPr lang="sr-Cyrl-CS" sz="2400" smtClean="0">
                <a:latin typeface="Times New Roman" pitchFamily="18" charset="0"/>
              </a:rPr>
              <a:t>означава тенденцију очију ка девијацији  </a:t>
            </a:r>
            <a:r>
              <a:rPr lang="en-US" sz="2400" smtClean="0">
                <a:latin typeface="Times New Roman" pitchFamily="18" charset="0"/>
              </a:rPr>
              <a:t>                                                               </a:t>
            </a:r>
            <a:r>
              <a:rPr lang="sr-Cyrl-RS" sz="2400" smtClean="0">
                <a:latin typeface="Times New Roman" pitchFamily="18" charset="0"/>
              </a:rPr>
              <a:t>(</a:t>
            </a:r>
            <a:r>
              <a:rPr lang="sr-Cyrl-CS" sz="2400">
                <a:latin typeface="Times New Roman" pitchFamily="18" charset="0"/>
              </a:rPr>
              <a:t>п</a:t>
            </a:r>
            <a:r>
              <a:rPr lang="sr-Cyrl-CS" sz="2400" smtClean="0">
                <a:latin typeface="Times New Roman" pitchFamily="18" charset="0"/>
              </a:rPr>
              <a:t>равилан положај очију се одржава уз напор; ови пацијенти одржавају девијацију латентном помоћу фузионе конвергенције која спречава егзофорију и фузионе дивергенције која спречава  езофорију. Уколико девијација илази из опсега фузионе конвергенције и фузионе дивергенције тада се јавља Тропија</a:t>
            </a:r>
            <a:r>
              <a:rPr lang="en-US" sz="2400" smtClean="0">
                <a:latin typeface="Times New Roman" pitchFamily="18" charset="0"/>
              </a:rPr>
              <a:t>)</a:t>
            </a:r>
            <a:endParaRPr lang="sr-Cyrl-CS" sz="2400" smtClean="0">
              <a:latin typeface="Times New Roman" pitchFamily="18" charset="0"/>
            </a:endParaRPr>
          </a:p>
          <a:p>
            <a:pPr>
              <a:lnSpc>
                <a:spcPct val="80000"/>
              </a:lnSpc>
              <a:buFont typeface="Arial" pitchFamily="34" charset="0"/>
              <a:buNone/>
              <a:defRPr/>
            </a:pPr>
            <a:endParaRPr lang="sr-Cyrl-CS" sz="2400" b="1" smtClean="0">
              <a:latin typeface="Times New Roman" pitchFamily="18" charset="0"/>
            </a:endParaRPr>
          </a:p>
          <a:p>
            <a:pPr>
              <a:lnSpc>
                <a:spcPct val="80000"/>
              </a:lnSpc>
              <a:defRPr/>
            </a:pPr>
            <a:r>
              <a:rPr lang="sr-Cyrl-CS" sz="2400" b="1" smtClean="0">
                <a:solidFill>
                  <a:srgbClr val="FF0000"/>
                </a:solidFill>
                <a:latin typeface="Times New Roman" pitchFamily="18" charset="0"/>
              </a:rPr>
              <a:t>ХЕТЕРОТРОПИЈА (манифестна разрокост)</a:t>
            </a:r>
            <a:r>
              <a:rPr lang="sr-Cyrl-CS" sz="2400" smtClean="0">
                <a:latin typeface="Times New Roman" pitchFamily="18" charset="0"/>
              </a:rPr>
              <a:t>                                         очи су у неправилном положају</a:t>
            </a:r>
            <a:r>
              <a:rPr lang="en-US" sz="2400" smtClean="0">
                <a:latin typeface="Times New Roman" pitchFamily="18" charset="0"/>
              </a:rPr>
              <a:t> </a:t>
            </a:r>
            <a:r>
              <a:rPr lang="sr-Cyrl-CS" sz="2400" smtClean="0">
                <a:latin typeface="Times New Roman" pitchFamily="18" charset="0"/>
              </a:rPr>
              <a:t>-</a:t>
            </a:r>
            <a:r>
              <a:rPr lang="en-US" sz="2400" smtClean="0">
                <a:latin typeface="Times New Roman" pitchFamily="18" charset="0"/>
              </a:rPr>
              <a:t> </a:t>
            </a:r>
            <a:r>
              <a:rPr lang="sr-Cyrl-CS" sz="2400" smtClean="0">
                <a:latin typeface="Times New Roman" pitchFamily="18" charset="0"/>
              </a:rPr>
              <a:t>Страбизам  </a:t>
            </a:r>
            <a:endParaRPr lang="en-US" sz="2400" smtClean="0">
              <a:effectLst/>
              <a:latin typeface="Times New Roman" pitchFamily="18" charset="0"/>
            </a:endParaRPr>
          </a:p>
        </p:txBody>
      </p:sp>
    </p:spTree>
    <p:extLst>
      <p:ext uri="{BB962C8B-B14F-4D97-AF65-F5344CB8AC3E}">
        <p14:creationId xmlns:p14="http://schemas.microsoft.com/office/powerpoint/2010/main" val="428297720"/>
      </p:ext>
    </p:extLst>
  </p:cSld>
  <p:clrMapOvr>
    <a:masterClrMapping/>
  </p:clrMapOvr>
  <mc:AlternateContent xmlns:mc="http://schemas.openxmlformats.org/markup-compatibility/2006" xmlns:p14="http://schemas.microsoft.com/office/powerpoint/2010/main">
    <mc:Choice Requires="p14">
      <p:transition spd="slow" p14:dur="2000" advTm="43709"/>
    </mc:Choice>
    <mc:Fallback xmlns="">
      <p:transition spd="slow" advTm="43709"/>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ANd9GcRLppmEWBWm90ml1MO5PAX20Uj7Nfcfa-AoPTOjffhJ_3XXqKD_J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0827" y="4191000"/>
            <a:ext cx="5276164" cy="240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AutoShape 7" descr="9k="/>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268" name="AutoShape 9" descr="9k="/>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269" name="AutoShape 11" descr="9k="/>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11270" name="Picture 15" descr="ANd9GcRqpZH_CHI33RAP23aP8R7_oNSVa_OFQDmeGQBKLffNJIOhLAllh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945" y="1066871"/>
            <a:ext cx="4191000" cy="287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17" descr="ANd9GcSrmMUndNYfYt6vjRRmZhtFPgDF0hXOaOr8CVF3jraK4ZCSNBy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3710" y="1685925"/>
            <a:ext cx="3962400" cy="159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4572000" y="92959"/>
            <a:ext cx="4267199" cy="1200329"/>
          </a:xfrm>
          <a:prstGeom prst="rect">
            <a:avLst/>
          </a:prstGeom>
        </p:spPr>
        <p:txBody>
          <a:bodyPr wrap="square">
            <a:spAutoFit/>
          </a:bodyPr>
          <a:lstStyle/>
          <a:p>
            <a:r>
              <a:rPr lang="ru-RU">
                <a:latin typeface="Times New Roman" pitchFamily="18" charset="0"/>
                <a:cs typeface="Times New Roman" pitchFamily="18" charset="0"/>
              </a:rPr>
              <a:t>Сваки 1мм одступања светлосног рефлекса од средине зенице одговара углу скретања од 7º (15Δ</a:t>
            </a:r>
            <a:r>
              <a:rPr lang="ru-RU" smtClean="0">
                <a:latin typeface="Times New Roman" pitchFamily="18" charset="0"/>
                <a:cs typeface="Times New Roman" pitchFamily="18" charset="0"/>
              </a:rPr>
              <a:t>).</a:t>
            </a:r>
            <a:endParaRPr lang="sr-Latn-RS" smtClean="0">
              <a:latin typeface="Times New Roman" pitchFamily="18" charset="0"/>
              <a:cs typeface="Times New Roman" pitchFamily="18" charset="0"/>
            </a:endParaRPr>
          </a:p>
          <a:p>
            <a:r>
              <a:rPr lang="en-US">
                <a:latin typeface="Times New Roman" pitchFamily="18" charset="0"/>
                <a:cs typeface="Times New Roman" pitchFamily="18" charset="0"/>
              </a:rPr>
              <a:t>1mm→ 7° → 15</a:t>
            </a:r>
            <a:r>
              <a:rPr lang="el-GR">
                <a:latin typeface="Times New Roman" pitchFamily="18" charset="0"/>
                <a:cs typeface="Times New Roman" pitchFamily="18" charset="0"/>
              </a:rPr>
              <a:t>Δ</a:t>
            </a:r>
            <a:r>
              <a:rPr lang="en-US">
                <a:latin typeface="Times New Roman" pitchFamily="18" charset="0"/>
                <a:cs typeface="Times New Roman" pitchFamily="18" charset="0"/>
              </a:rPr>
              <a:t>Dp</a:t>
            </a:r>
            <a:endParaRPr lang="ru-RU">
              <a:latin typeface="Times New Roman" pitchFamily="18" charset="0"/>
              <a:cs typeface="Times New Roman" pitchFamily="18" charset="0"/>
            </a:endParaRPr>
          </a:p>
        </p:txBody>
      </p:sp>
      <p:sp>
        <p:nvSpPr>
          <p:cNvPr id="9" name="Rectangle 2"/>
          <p:cNvSpPr txBox="1">
            <a:spLocks noRot="1" noChangeArrowheads="1"/>
          </p:cNvSpPr>
          <p:nvPr/>
        </p:nvSpPr>
        <p:spPr>
          <a:xfrm>
            <a:off x="152400" y="173624"/>
            <a:ext cx="4419600" cy="762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sr-Cyrl-CS" sz="1600" smtClean="0">
                <a:solidFill>
                  <a:srgbClr val="FF0000"/>
                </a:solidFill>
                <a:latin typeface="Times New Roman" pitchFamily="18" charset="0"/>
                <a:cs typeface="Times New Roman" pitchFamily="18" charset="0"/>
              </a:rPr>
              <a:t>Мерење Угла Разрокости                                                             Корнеални светлосни рефлекс (</a:t>
            </a:r>
            <a:r>
              <a:rPr lang="sr-Latn-CS" sz="1600" smtClean="0">
                <a:solidFill>
                  <a:srgbClr val="FF0000"/>
                </a:solidFill>
                <a:latin typeface="Times New Roman" pitchFamily="18" charset="0"/>
                <a:cs typeface="Times New Roman" pitchFamily="18" charset="0"/>
              </a:rPr>
              <a:t>Hirchberg </a:t>
            </a:r>
            <a:r>
              <a:rPr lang="sr-Cyrl-CS" sz="1600" smtClean="0">
                <a:solidFill>
                  <a:srgbClr val="FF0000"/>
                </a:solidFill>
                <a:latin typeface="Times New Roman" pitchFamily="18" charset="0"/>
                <a:cs typeface="Times New Roman" pitchFamily="18" charset="0"/>
              </a:rPr>
              <a:t>тест)</a:t>
            </a:r>
            <a:r>
              <a:rPr lang="en-US" sz="1600" smtClean="0">
                <a:latin typeface="Times New Roman" pitchFamily="18" charset="0"/>
                <a:cs typeface="Times New Roman" pitchFamily="18" charset="0"/>
              </a:rPr>
              <a:t> </a:t>
            </a:r>
            <a:endParaRPr lang="sr-Cyrl-CS" sz="1600" smtClean="0">
              <a:latin typeface="Times New Roman" pitchFamily="18" charset="0"/>
              <a:cs typeface="Times New Roman" pitchFamily="18" charset="0"/>
            </a:endParaRPr>
          </a:p>
        </p:txBody>
      </p:sp>
    </p:spTree>
    <p:extLst>
      <p:ext uri="{BB962C8B-B14F-4D97-AF65-F5344CB8AC3E}">
        <p14:creationId xmlns:p14="http://schemas.microsoft.com/office/powerpoint/2010/main" val="3105490256"/>
      </p:ext>
    </p:extLst>
  </p:cSld>
  <p:clrMapOvr>
    <a:masterClrMapping/>
  </p:clrMapOvr>
  <mc:AlternateContent xmlns:mc="http://schemas.openxmlformats.org/markup-compatibility/2006" xmlns:p14="http://schemas.microsoft.com/office/powerpoint/2010/main">
    <mc:Choice Requires="p14">
      <p:transition spd="slow" p14:dur="2000" advTm="29048"/>
    </mc:Choice>
    <mc:Fallback xmlns="">
      <p:transition spd="slow" advTm="29048"/>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5" descr="7838_Slide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2495779"/>
            <a:ext cx="5257800" cy="3941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057400" y="228600"/>
            <a:ext cx="4343400" cy="400110"/>
          </a:xfrm>
          <a:prstGeom prst="rect">
            <a:avLst/>
          </a:prstGeom>
        </p:spPr>
        <p:txBody>
          <a:bodyPr wrap="square">
            <a:spAutoFit/>
          </a:bodyPr>
          <a:lstStyle/>
          <a:p>
            <a:r>
              <a:rPr lang="sr-Cyrl-RS" sz="2000">
                <a:latin typeface="Times New Roman" pitchFamily="18" charset="0"/>
                <a:cs typeface="Times New Roman" pitchFamily="18" charset="0"/>
              </a:rPr>
              <a:t>Тест Кримског (призма-рефлекс тест ) </a:t>
            </a:r>
            <a:endParaRPr lang="en-US" sz="2000">
              <a:latin typeface="Times New Roman" pitchFamily="18" charset="0"/>
              <a:cs typeface="Times New Roman" pitchFamily="18" charset="0"/>
            </a:endParaRPr>
          </a:p>
        </p:txBody>
      </p:sp>
      <p:sp>
        <p:nvSpPr>
          <p:cNvPr id="3" name="Rectangle 2"/>
          <p:cNvSpPr/>
          <p:nvPr/>
        </p:nvSpPr>
        <p:spPr>
          <a:xfrm>
            <a:off x="533400" y="838200"/>
            <a:ext cx="7620000" cy="1754326"/>
          </a:xfrm>
          <a:prstGeom prst="rect">
            <a:avLst/>
          </a:prstGeom>
        </p:spPr>
        <p:txBody>
          <a:bodyPr wrap="square">
            <a:spAutoFit/>
          </a:bodyPr>
          <a:lstStyle/>
          <a:p>
            <a:r>
              <a:rPr lang="ru-RU" smtClean="0">
                <a:latin typeface="Times New Roman" pitchFamily="18" charset="0"/>
                <a:cs typeface="Times New Roman" pitchFamily="18" charset="0"/>
              </a:rPr>
              <a:t>Испред </a:t>
            </a:r>
            <a:r>
              <a:rPr lang="ru-RU">
                <a:latin typeface="Times New Roman" pitchFamily="18" charset="0"/>
                <a:cs typeface="Times New Roman" pitchFamily="18" charset="0"/>
              </a:rPr>
              <a:t>ока које гледа право ставља се све јача призма, све док се око које скреће потпуно не исправи тј. док светлосни рефлекс не дође тачно у центар зенице девираног ока</a:t>
            </a:r>
            <a:r>
              <a:rPr lang="ru-RU" smtClean="0">
                <a:latin typeface="Times New Roman" pitchFamily="18" charset="0"/>
                <a:cs typeface="Times New Roman" pitchFamily="18" charset="0"/>
              </a:rPr>
              <a:t>.</a:t>
            </a:r>
          </a:p>
          <a:p>
            <a:r>
              <a:rPr lang="ru-RU">
                <a:latin typeface="Times New Roman" pitchFamily="18" charset="0"/>
                <a:cs typeface="Times New Roman" pitchFamily="18" charset="0"/>
              </a:rPr>
              <a:t>Јачина призме која је довела до потпуног исправљања ока одговара величини објективног угла.</a:t>
            </a:r>
          </a:p>
          <a:p>
            <a:endParaRPr lang="ru-RU">
              <a:latin typeface="Times New Roman" pitchFamily="18" charset="0"/>
              <a:cs typeface="Times New Roman" pitchFamily="18" charset="0"/>
            </a:endParaRPr>
          </a:p>
        </p:txBody>
      </p:sp>
    </p:spTree>
    <p:extLst>
      <p:ext uri="{BB962C8B-B14F-4D97-AF65-F5344CB8AC3E}">
        <p14:creationId xmlns:p14="http://schemas.microsoft.com/office/powerpoint/2010/main" val="3371597892"/>
      </p:ext>
    </p:extLst>
  </p:cSld>
  <p:clrMapOvr>
    <a:masterClrMapping/>
  </p:clrMapOvr>
  <mc:AlternateContent xmlns:mc="http://schemas.openxmlformats.org/markup-compatibility/2006" xmlns:p14="http://schemas.microsoft.com/office/powerpoint/2010/main">
    <mc:Choice Requires="p14">
      <p:transition spd="slow" p14:dur="2000" advTm="35753"/>
    </mc:Choice>
    <mc:Fallback xmlns="">
      <p:transition spd="slow" advTm="35753"/>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228600" y="274638"/>
          <a:ext cx="3429000" cy="1096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Content Placeholder 5"/>
          <p:cNvGraphicFramePr>
            <a:graphicFrameLocks noGrp="1"/>
          </p:cNvGraphicFramePr>
          <p:nvPr>
            <p:ph sz="half" idx="1"/>
          </p:nvPr>
        </p:nvGraphicFramePr>
        <p:xfrm>
          <a:off x="3886200" y="228600"/>
          <a:ext cx="5105400" cy="6477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0244" name="Picture 5" descr="cover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14400" y="1371600"/>
            <a:ext cx="2362200"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6" descr="cover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38200" y="3124200"/>
            <a:ext cx="2466975"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Picture 7" descr="cover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14400" y="5029200"/>
            <a:ext cx="2362200" cy="153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0417923"/>
      </p:ext>
    </p:extLst>
  </p:cSld>
  <p:clrMapOvr>
    <a:masterClrMapping/>
  </p:clrMapOvr>
  <mc:AlternateContent xmlns:mc="http://schemas.openxmlformats.org/markup-compatibility/2006" xmlns:p14="http://schemas.microsoft.com/office/powerpoint/2010/main">
    <mc:Choice Requires="p14">
      <p:transition spd="slow" p14:dur="2000" advTm="153226"/>
    </mc:Choice>
    <mc:Fallback xmlns="">
      <p:transition spd="slow" advTm="153226"/>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p:cNvSpPr>
          <p:nvPr>
            <p:ph type="title"/>
          </p:nvPr>
        </p:nvSpPr>
        <p:spPr>
          <a:xfrm>
            <a:off x="457200" y="274638"/>
            <a:ext cx="8229600" cy="563562"/>
          </a:xfrm>
        </p:spPr>
        <p:txBody>
          <a:bodyPr/>
          <a:lstStyle/>
          <a:p>
            <a:pPr eaLnBrk="1" hangingPunct="1"/>
            <a:r>
              <a:rPr lang="sr-Latn-CS" sz="2800" smtClean="0">
                <a:latin typeface="Times New Roman" pitchFamily="18" charset="0"/>
                <a:ea typeface="Arial Unicode MS" pitchFamily="34" charset="-128"/>
                <a:cs typeface="Arial Unicode MS" pitchFamily="34" charset="-128"/>
              </a:rPr>
              <a:t>Cover</a:t>
            </a:r>
            <a:r>
              <a:rPr lang="sr-Cyrl-CS" sz="2800" smtClean="0">
                <a:latin typeface="Times New Roman" pitchFamily="18" charset="0"/>
                <a:ea typeface="Arial Unicode MS" pitchFamily="34" charset="-128"/>
                <a:cs typeface="Arial Unicode MS" pitchFamily="34" charset="-128"/>
              </a:rPr>
              <a:t>-</a:t>
            </a:r>
            <a:r>
              <a:rPr lang="sr-Latn-CS" sz="2800" smtClean="0">
                <a:latin typeface="Times New Roman" pitchFamily="18" charset="0"/>
                <a:ea typeface="Arial Unicode MS" pitchFamily="34" charset="-128"/>
                <a:cs typeface="Arial Unicode MS" pitchFamily="34" charset="-128"/>
              </a:rPr>
              <a:t> Uncover </a:t>
            </a:r>
            <a:r>
              <a:rPr lang="sr-Cyrl-CS" sz="2800" smtClean="0">
                <a:latin typeface="Times New Roman" pitchFamily="18" charset="0"/>
                <a:ea typeface="Arial Unicode MS" pitchFamily="34" charset="-128"/>
                <a:cs typeface="Arial Unicode MS" pitchFamily="34" charset="-128"/>
              </a:rPr>
              <a:t>тест</a:t>
            </a:r>
            <a:endParaRPr lang="en-US" sz="2800" smtClean="0">
              <a:latin typeface="Times New Roman" pitchFamily="18" charset="0"/>
              <a:ea typeface="Arial Unicode MS" pitchFamily="34" charset="-128"/>
              <a:cs typeface="Arial Unicode MS" pitchFamily="34" charset="-128"/>
            </a:endParaRPr>
          </a:p>
        </p:txBody>
      </p:sp>
      <p:pic>
        <p:nvPicPr>
          <p:cNvPr id="11268" name="Picture 6" descr="cover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990600"/>
            <a:ext cx="6553200" cy="5560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2650568"/>
      </p:ext>
    </p:extLst>
  </p:cSld>
  <p:clrMapOvr>
    <a:masterClrMapping/>
  </p:clrMapOvr>
  <mc:AlternateContent xmlns:mc="http://schemas.openxmlformats.org/markup-compatibility/2006" xmlns:p14="http://schemas.microsoft.com/office/powerpoint/2010/main">
    <mc:Choice Requires="p14">
      <p:transition spd="slow" p14:dur="2000" advTm="13856"/>
    </mc:Choice>
    <mc:Fallback xmlns="">
      <p:transition spd="slow" advTm="13856"/>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nvGraphicFramePr>
        <p:xfrm>
          <a:off x="381000" y="274638"/>
          <a:ext cx="8382000" cy="71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7"/>
          <p:cNvGraphicFramePr>
            <a:graphicFrameLocks noGrp="1"/>
          </p:cNvGraphicFramePr>
          <p:nvPr>
            <p:ph idx="1"/>
          </p:nvPr>
        </p:nvGraphicFramePr>
        <p:xfrm>
          <a:off x="304800" y="1219200"/>
          <a:ext cx="8534400" cy="5181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82424740"/>
      </p:ext>
    </p:extLst>
  </p:cSld>
  <p:clrMapOvr>
    <a:masterClrMapping/>
  </p:clrMapOvr>
  <mc:AlternateContent xmlns:mc="http://schemas.openxmlformats.org/markup-compatibility/2006" xmlns:p14="http://schemas.microsoft.com/office/powerpoint/2010/main">
    <mc:Choice Requires="p14">
      <p:transition spd="slow" p14:dur="2000" advTm="119932"/>
    </mc:Choice>
    <mc:Fallback xmlns="">
      <p:transition spd="slow" advTm="119932"/>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5" descr="9k="/>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95" name="AutoShape 7" descr="9k="/>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96" name="AutoShape 9" descr="9k="/>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97" name="AutoShape 11" descr="9k="/>
          <p:cNvSpPr>
            <a:spLocks noChangeAspect="1" noChangeArrowheads="1"/>
          </p:cNvSpPr>
          <p:nvPr/>
        </p:nvSpPr>
        <p:spPr bwMode="auto">
          <a:xfrm>
            <a:off x="2462213" y="1557338"/>
            <a:ext cx="4219575"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98" name="AutoShape 13" descr="9k="/>
          <p:cNvSpPr>
            <a:spLocks noChangeAspect="1" noChangeArrowheads="1"/>
          </p:cNvSpPr>
          <p:nvPr/>
        </p:nvSpPr>
        <p:spPr bwMode="auto">
          <a:xfrm>
            <a:off x="2462213" y="1557338"/>
            <a:ext cx="4219575"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99" name="AutoShape 15" descr="9k="/>
          <p:cNvSpPr>
            <a:spLocks noChangeAspect="1" noChangeArrowheads="1"/>
          </p:cNvSpPr>
          <p:nvPr/>
        </p:nvSpPr>
        <p:spPr bwMode="auto">
          <a:xfrm>
            <a:off x="2462213" y="1557338"/>
            <a:ext cx="4219575"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8200" name="Picture 19" descr="synoptophor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1200" y="1752600"/>
            <a:ext cx="5181600" cy="459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52401" y="395072"/>
            <a:ext cx="8839200" cy="1200329"/>
          </a:xfrm>
          <a:prstGeom prst="rect">
            <a:avLst/>
          </a:prstGeom>
        </p:spPr>
        <p:txBody>
          <a:bodyPr wrap="square">
            <a:spAutoFit/>
          </a:bodyPr>
          <a:lstStyle/>
          <a:p>
            <a:pPr algn="ctr"/>
            <a:r>
              <a:rPr lang="sr-Cyrl-RS" sz="2400" dirty="0">
                <a:latin typeface="Times New Roman" pitchFamily="18" charset="0"/>
                <a:cs typeface="Times New Roman" pitchFamily="18" charset="0"/>
              </a:rPr>
              <a:t>ВЕЖБЕ ЗА СТУДЕНТЕ ИЗ ОБЛАСТИ БИНОКУЛАРНОГ ВИДА </a:t>
            </a:r>
            <a:r>
              <a:rPr lang="sr-Cyrl-RS" sz="2400" u="sng" dirty="0">
                <a:latin typeface="Times New Roman" pitchFamily="18" charset="0"/>
                <a:cs typeface="Times New Roman" pitchFamily="18" charset="0"/>
              </a:rPr>
              <a:t>РАД  НА </a:t>
            </a:r>
            <a:r>
              <a:rPr lang="sr-Cyrl-RS" sz="2400" u="sng" dirty="0" smtClean="0">
                <a:latin typeface="Times New Roman" pitchFamily="18" charset="0"/>
                <a:cs typeface="Times New Roman" pitchFamily="18" charset="0"/>
              </a:rPr>
              <a:t>СИНОПТОФОРУ</a:t>
            </a:r>
            <a:endParaRPr lang="en-US" sz="2400" u="sng" dirty="0" smtClean="0">
              <a:latin typeface="Times New Roman" pitchFamily="18" charset="0"/>
              <a:cs typeface="Times New Roman" pitchFamily="18" charset="0"/>
            </a:endParaRPr>
          </a:p>
          <a:p>
            <a:pPr algn="ctr"/>
            <a:r>
              <a:rPr lang="sr-Cyrl-RS" sz="2400" dirty="0" smtClean="0">
                <a:latin typeface="Times New Roman" pitchFamily="18" charset="0"/>
                <a:cs typeface="Times New Roman" pitchFamily="18" charset="0"/>
              </a:rPr>
              <a:t>(ПЛЕОПТИКА; ОРТОПТИКА)</a:t>
            </a:r>
            <a:endParaRPr lang="en-US" sz="2400" dirty="0"/>
          </a:p>
        </p:txBody>
      </p:sp>
    </p:spTree>
    <p:extLst>
      <p:ext uri="{BB962C8B-B14F-4D97-AF65-F5344CB8AC3E}">
        <p14:creationId xmlns:p14="http://schemas.microsoft.com/office/powerpoint/2010/main" val="1398361188"/>
      </p:ext>
    </p:extLst>
  </p:cSld>
  <p:clrMapOvr>
    <a:masterClrMapping/>
  </p:clrMapOvr>
  <mc:AlternateContent xmlns:mc="http://schemas.openxmlformats.org/markup-compatibility/2006" xmlns:p14="http://schemas.microsoft.com/office/powerpoint/2010/main">
    <mc:Choice Requires="p14">
      <p:transition spd="slow" p14:dur="2000" advTm="24378"/>
    </mc:Choice>
    <mc:Fallback xmlns="">
      <p:transition spd="slow" advTm="24378"/>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152400" y="228600"/>
            <a:ext cx="8689975" cy="1066800"/>
          </a:xfrm>
        </p:spPr>
        <p:txBody>
          <a:bodyPr/>
          <a:lstStyle/>
          <a:p>
            <a:pPr eaLnBrk="1" hangingPunct="1"/>
            <a:r>
              <a:rPr lang="sr-Cyrl-RS" sz="2400" u="sng" dirty="0" smtClean="0">
                <a:effectLst/>
                <a:latin typeface="Times New Roman" pitchFamily="18" charset="0"/>
                <a:cs typeface="Times New Roman" pitchFamily="18" charset="0"/>
              </a:rPr>
              <a:t>СИНОПТОФОР</a:t>
            </a:r>
            <a:endParaRPr lang="en-US" sz="2400" u="sng" dirty="0" smtClean="0">
              <a:effectLst/>
              <a:latin typeface="Times New Roman" pitchFamily="18" charset="0"/>
              <a:cs typeface="Times New Roman" pitchFamily="18" charset="0"/>
            </a:endParaRPr>
          </a:p>
        </p:txBody>
      </p:sp>
      <p:sp>
        <p:nvSpPr>
          <p:cNvPr id="212995" name="Rectangle 3"/>
          <p:cNvSpPr>
            <a:spLocks noGrp="1" noRot="1" noChangeArrowheads="1"/>
          </p:cNvSpPr>
          <p:nvPr>
            <p:ph type="body" idx="1"/>
          </p:nvPr>
        </p:nvSpPr>
        <p:spPr>
          <a:xfrm>
            <a:off x="152400" y="1524000"/>
            <a:ext cx="8839200" cy="4953000"/>
          </a:xfrm>
        </p:spPr>
        <p:txBody>
          <a:bodyPr>
            <a:normAutofit/>
          </a:bodyPr>
          <a:lstStyle/>
          <a:p>
            <a:pPr eaLnBrk="1" hangingPunct="1">
              <a:defRPr/>
            </a:pPr>
            <a:r>
              <a:rPr lang="sr-Cyrl-CS" sz="2000" smtClean="0">
                <a:solidFill>
                  <a:srgbClr val="000000"/>
                </a:solidFill>
                <a:effectLst/>
                <a:latin typeface="Times New Roman" pitchFamily="18" charset="0"/>
                <a:cs typeface="Times New Roman" pitchFamily="18" charset="0"/>
              </a:rPr>
              <a:t> </a:t>
            </a:r>
            <a:r>
              <a:rPr lang="sr-Cyrl-CS" sz="2000" smtClean="0">
                <a:solidFill>
                  <a:srgbClr val="000000"/>
                </a:solidFill>
                <a:latin typeface="Times New Roman" pitchFamily="18" charset="0"/>
                <a:cs typeface="Times New Roman" pitchFamily="18" charset="0"/>
              </a:rPr>
              <a:t>испитивање сва 3 степена бинокуларног вида</a:t>
            </a:r>
            <a:r>
              <a:rPr lang="sr-Cyrl-CS" sz="2000" smtClean="0">
                <a:solidFill>
                  <a:srgbClr val="000000"/>
                </a:solidFill>
                <a:effectLst/>
                <a:latin typeface="Times New Roman" pitchFamily="18" charset="0"/>
                <a:cs typeface="Times New Roman" pitchFamily="18" charset="0"/>
              </a:rPr>
              <a:t> </a:t>
            </a:r>
            <a:endParaRPr lang="sr-Cyrl-CS" sz="2000" dirty="0" smtClean="0">
              <a:solidFill>
                <a:srgbClr val="000000"/>
              </a:solidFill>
              <a:effectLst/>
              <a:latin typeface="Times New Roman" pitchFamily="18" charset="0"/>
              <a:cs typeface="Times New Roman" pitchFamily="18" charset="0"/>
            </a:endParaRPr>
          </a:p>
          <a:p>
            <a:pPr>
              <a:buNone/>
              <a:defRPr/>
            </a:pPr>
            <a:r>
              <a:rPr lang="sr-Cyrl-CS" sz="2000" smtClean="0">
                <a:solidFill>
                  <a:srgbClr val="000000"/>
                </a:solidFill>
                <a:effectLst/>
                <a:latin typeface="Times New Roman" pitchFamily="18" charset="0"/>
                <a:cs typeface="Times New Roman" pitchFamily="18" charset="0"/>
              </a:rPr>
              <a:t>      </a:t>
            </a:r>
            <a:r>
              <a:rPr lang="sr-Cyrl-CS" sz="2000" smtClean="0">
                <a:solidFill>
                  <a:srgbClr val="000000"/>
                </a:solidFill>
                <a:latin typeface="Times New Roman" pitchFamily="18" charset="0"/>
                <a:cs typeface="Times New Roman" pitchFamily="18" charset="0"/>
              </a:rPr>
              <a:t>процена </a:t>
            </a:r>
            <a:r>
              <a:rPr lang="sr-Cyrl-CS" sz="2000">
                <a:solidFill>
                  <a:srgbClr val="000000"/>
                </a:solidFill>
                <a:latin typeface="Times New Roman" pitchFamily="18" charset="0"/>
                <a:cs typeface="Times New Roman" pitchFamily="18" charset="0"/>
              </a:rPr>
              <a:t>страбизма </a:t>
            </a:r>
            <a:endParaRPr lang="sr-Cyrl-CS" sz="2000" smtClean="0">
              <a:solidFill>
                <a:srgbClr val="000000"/>
              </a:solidFill>
              <a:latin typeface="Times New Roman" pitchFamily="18" charset="0"/>
              <a:cs typeface="Times New Roman" pitchFamily="18" charset="0"/>
            </a:endParaRPr>
          </a:p>
          <a:p>
            <a:pPr>
              <a:buNone/>
              <a:defRPr/>
            </a:pPr>
            <a:endParaRPr lang="en-US" sz="2000" dirty="0" smtClean="0">
              <a:solidFill>
                <a:srgbClr val="000000"/>
              </a:solidFill>
              <a:effectLst/>
              <a:latin typeface="Times New Roman" pitchFamily="18" charset="0"/>
              <a:cs typeface="Times New Roman" pitchFamily="18" charset="0"/>
            </a:endParaRPr>
          </a:p>
          <a:p>
            <a:pPr eaLnBrk="1" hangingPunct="1">
              <a:defRPr/>
            </a:pPr>
            <a:r>
              <a:rPr lang="sr-Cyrl-CS" sz="2000" u="sng" dirty="0" smtClean="0">
                <a:solidFill>
                  <a:srgbClr val="000000"/>
                </a:solidFill>
                <a:effectLst/>
                <a:latin typeface="Times New Roman" pitchFamily="18" charset="0"/>
                <a:cs typeface="Times New Roman" pitchFamily="18" charset="0"/>
              </a:rPr>
              <a:t> дијагностичке сврхе </a:t>
            </a:r>
            <a:r>
              <a:rPr lang="sr-Cyrl-CS" sz="2000" dirty="0" smtClean="0">
                <a:solidFill>
                  <a:srgbClr val="000000"/>
                </a:solidFill>
                <a:effectLst/>
                <a:latin typeface="Times New Roman" pitchFamily="18" charset="0"/>
                <a:cs typeface="Times New Roman" pitchFamily="18" charset="0"/>
              </a:rPr>
              <a:t>(испитивање сензорике и моторике) </a:t>
            </a:r>
            <a:endParaRPr lang="sr-Cyrl-CS" sz="2000" u="sng" dirty="0" smtClean="0">
              <a:solidFill>
                <a:srgbClr val="000000"/>
              </a:solidFill>
              <a:effectLst/>
              <a:latin typeface="Times New Roman" pitchFamily="18" charset="0"/>
              <a:cs typeface="Times New Roman" pitchFamily="18" charset="0"/>
            </a:endParaRPr>
          </a:p>
          <a:p>
            <a:pPr eaLnBrk="1" hangingPunct="1">
              <a:buFont typeface="Arial" charset="0"/>
              <a:buNone/>
              <a:defRPr/>
            </a:pPr>
            <a:r>
              <a:rPr lang="sr-Cyrl-CS" sz="2000" dirty="0" smtClean="0">
                <a:solidFill>
                  <a:srgbClr val="000000"/>
                </a:solidFill>
                <a:effectLst/>
                <a:latin typeface="Times New Roman" pitchFamily="18" charset="0"/>
                <a:cs typeface="Times New Roman" pitchFamily="18" charset="0"/>
              </a:rPr>
              <a:t>      </a:t>
            </a:r>
            <a:r>
              <a:rPr lang="sr-Cyrl-CS" sz="2000" u="sng" dirty="0" smtClean="0">
                <a:solidFill>
                  <a:srgbClr val="000000"/>
                </a:solidFill>
                <a:effectLst/>
                <a:latin typeface="Times New Roman" pitchFamily="18" charset="0"/>
                <a:cs typeface="Times New Roman" pitchFamily="18" charset="0"/>
              </a:rPr>
              <a:t>терапијске сврхе</a:t>
            </a:r>
            <a:r>
              <a:rPr lang="sr-Cyrl-CS" sz="2000" dirty="0" smtClean="0">
                <a:solidFill>
                  <a:srgbClr val="000000"/>
                </a:solidFill>
                <a:effectLst/>
                <a:latin typeface="Times New Roman" pitchFamily="18" charset="0"/>
                <a:cs typeface="Times New Roman" pitchFamily="18" charset="0"/>
              </a:rPr>
              <a:t> (вежбе моторне ширине фузије  и вежбе против супресије)</a:t>
            </a:r>
            <a:endParaRPr lang="en-US" sz="2000" dirty="0" smtClean="0">
              <a:solidFill>
                <a:srgbClr val="000000"/>
              </a:solidFill>
              <a:effectLst/>
              <a:latin typeface="Times New Roman" pitchFamily="18" charset="0"/>
              <a:cs typeface="Times New Roman" pitchFamily="18" charset="0"/>
            </a:endParaRPr>
          </a:p>
          <a:p>
            <a:pPr marL="0" indent="0" eaLnBrk="1" hangingPunct="1">
              <a:buNone/>
              <a:defRPr/>
            </a:pPr>
            <a:endParaRPr lang="sr-Cyrl-CS" sz="2000" smtClean="0">
              <a:solidFill>
                <a:srgbClr val="000000"/>
              </a:solidFill>
              <a:effectLst/>
              <a:latin typeface="Times New Roman" pitchFamily="18" charset="0"/>
              <a:cs typeface="Times New Roman" pitchFamily="18" charset="0"/>
            </a:endParaRPr>
          </a:p>
          <a:p>
            <a:pPr marL="0" indent="0" eaLnBrk="1" hangingPunct="1">
              <a:buNone/>
              <a:defRPr/>
            </a:pPr>
            <a:r>
              <a:rPr lang="sr-Cyrl-CS" sz="2000" smtClean="0">
                <a:solidFill>
                  <a:srgbClr val="000000"/>
                </a:solidFill>
                <a:effectLst/>
                <a:latin typeface="Times New Roman" pitchFamily="18" charset="0"/>
                <a:cs typeface="Times New Roman" pitchFamily="18" charset="0"/>
              </a:rPr>
              <a:t>    </a:t>
            </a:r>
            <a:r>
              <a:rPr lang="sr-Cyrl-CS" sz="2000" u="sng" smtClean="0">
                <a:solidFill>
                  <a:srgbClr val="000000"/>
                </a:solidFill>
                <a:effectLst/>
                <a:latin typeface="Times New Roman" pitchFamily="18" charset="0"/>
                <a:cs typeface="Times New Roman" pitchFamily="18" charset="0"/>
              </a:rPr>
              <a:t>3 врсте сличица </a:t>
            </a:r>
            <a:r>
              <a:rPr lang="sr-Cyrl-CS" sz="2000" smtClean="0">
                <a:solidFill>
                  <a:srgbClr val="000000"/>
                </a:solidFill>
                <a:effectLst/>
                <a:latin typeface="Times New Roman" pitchFamily="18" charset="0"/>
                <a:cs typeface="Times New Roman" pitchFamily="18" charset="0"/>
              </a:rPr>
              <a:t>служе за </a:t>
            </a:r>
            <a:r>
              <a:rPr lang="sr-Cyrl-CS" sz="2000" dirty="0" smtClean="0">
                <a:solidFill>
                  <a:srgbClr val="000000"/>
                </a:solidFill>
                <a:effectLst/>
                <a:latin typeface="Times New Roman" pitchFamily="18" charset="0"/>
                <a:cs typeface="Times New Roman" pitchFamily="18" charset="0"/>
              </a:rPr>
              <a:t>испитивање сарадње оба ока на свим нивоиама:</a:t>
            </a:r>
            <a:endParaRPr lang="en-US" sz="2000" dirty="0" smtClean="0">
              <a:solidFill>
                <a:srgbClr val="000000"/>
              </a:solidFill>
              <a:effectLst/>
              <a:latin typeface="Times New Roman" pitchFamily="18" charset="0"/>
              <a:cs typeface="Times New Roman" pitchFamily="18" charset="0"/>
            </a:endParaRPr>
          </a:p>
          <a:p>
            <a:pPr eaLnBrk="1" hangingPunct="1">
              <a:buFont typeface="Arial" charset="0"/>
              <a:buNone/>
              <a:defRPr/>
            </a:pPr>
            <a:r>
              <a:rPr lang="sr-Cyrl-CS" sz="2400" dirty="0" smtClean="0">
                <a:solidFill>
                  <a:srgbClr val="000000"/>
                </a:solidFill>
                <a:effectLst/>
                <a:latin typeface="Times New Roman" pitchFamily="18" charset="0"/>
                <a:cs typeface="Times New Roman" pitchFamily="18" charset="0"/>
              </a:rPr>
              <a:t>     </a:t>
            </a:r>
            <a:r>
              <a:rPr lang="sr-Cyrl-CS" sz="2400" smtClean="0">
                <a:solidFill>
                  <a:srgbClr val="FF0000"/>
                </a:solidFill>
                <a:effectLst/>
                <a:latin typeface="Times New Roman" pitchFamily="18" charset="0"/>
                <a:cs typeface="Times New Roman" pitchFamily="18" charset="0"/>
              </a:rPr>
              <a:t>1. на </a:t>
            </a:r>
            <a:r>
              <a:rPr lang="sr-Cyrl-CS" sz="2400" dirty="0" smtClean="0">
                <a:solidFill>
                  <a:srgbClr val="FF0000"/>
                </a:solidFill>
                <a:effectLst/>
                <a:latin typeface="Times New Roman" pitchFamily="18" charset="0"/>
                <a:cs typeface="Times New Roman" pitchFamily="18" charset="0"/>
              </a:rPr>
              <a:t>нивоу ретино-кортикалне </a:t>
            </a:r>
            <a:r>
              <a:rPr lang="sr-Cyrl-CS" sz="2400" smtClean="0">
                <a:solidFill>
                  <a:srgbClr val="FF0000"/>
                </a:solidFill>
                <a:effectLst/>
                <a:latin typeface="Times New Roman" pitchFamily="18" charset="0"/>
                <a:cs typeface="Times New Roman" pitchFamily="18" charset="0"/>
              </a:rPr>
              <a:t>коресподенције </a:t>
            </a:r>
            <a:r>
              <a:rPr lang="sr-Cyrl-CS" sz="2000" smtClean="0">
                <a:solidFill>
                  <a:srgbClr val="000000"/>
                </a:solidFill>
                <a:effectLst/>
                <a:latin typeface="Times New Roman" pitchFamily="18" charset="0"/>
                <a:cs typeface="Times New Roman" pitchFamily="18" charset="0"/>
              </a:rPr>
              <a:t>(симултана перцепција </a:t>
            </a:r>
            <a:r>
              <a:rPr lang="sr-Cyrl-CS" sz="2000" dirty="0" smtClean="0">
                <a:solidFill>
                  <a:srgbClr val="000000"/>
                </a:solidFill>
                <a:effectLst/>
                <a:latin typeface="Times New Roman" pitchFamily="18" charset="0"/>
                <a:cs typeface="Times New Roman" pitchFamily="18" charset="0"/>
              </a:rPr>
              <a:t>на синоптофору)</a:t>
            </a:r>
            <a:endParaRPr lang="sr-Cyrl-RS" sz="2000" dirty="0" smtClean="0">
              <a:solidFill>
                <a:srgbClr val="000000"/>
              </a:solidFill>
              <a:effectLst/>
              <a:latin typeface="Times New Roman" pitchFamily="18" charset="0"/>
              <a:cs typeface="Times New Roman" pitchFamily="18" charset="0"/>
            </a:endParaRPr>
          </a:p>
          <a:p>
            <a:pPr eaLnBrk="1" hangingPunct="1">
              <a:buFont typeface="Arial" charset="0"/>
              <a:buNone/>
              <a:defRPr/>
            </a:pPr>
            <a:r>
              <a:rPr lang="sr-Cyrl-RS" sz="2400" dirty="0" smtClean="0">
                <a:solidFill>
                  <a:srgbClr val="000000"/>
                </a:solidFill>
                <a:effectLst/>
                <a:latin typeface="Times New Roman" pitchFamily="18" charset="0"/>
                <a:cs typeface="Times New Roman" pitchFamily="18" charset="0"/>
              </a:rPr>
              <a:t>     </a:t>
            </a:r>
            <a:r>
              <a:rPr lang="sr-Cyrl-CS" sz="2400" dirty="0" smtClean="0">
                <a:solidFill>
                  <a:srgbClr val="FF0000"/>
                </a:solidFill>
                <a:effectLst/>
                <a:latin typeface="Times New Roman" pitchFamily="18" charset="0"/>
                <a:cs typeface="Times New Roman" pitchFamily="18" charset="0"/>
              </a:rPr>
              <a:t>2. на нивоу моторне </a:t>
            </a:r>
            <a:r>
              <a:rPr lang="sr-Cyrl-CS" sz="2400" smtClean="0">
                <a:solidFill>
                  <a:srgbClr val="FF0000"/>
                </a:solidFill>
                <a:effectLst/>
                <a:latin typeface="Times New Roman" pitchFamily="18" charset="0"/>
                <a:cs typeface="Times New Roman" pitchFamily="18" charset="0"/>
              </a:rPr>
              <a:t>фузије </a:t>
            </a:r>
            <a:r>
              <a:rPr lang="sr-Cyrl-CS" sz="2000" smtClean="0">
                <a:solidFill>
                  <a:srgbClr val="000000"/>
                </a:solidFill>
                <a:effectLst/>
                <a:latin typeface="Times New Roman" pitchFamily="18" charset="0"/>
                <a:cs typeface="Times New Roman" pitchFamily="18" charset="0"/>
              </a:rPr>
              <a:t>(мерење </a:t>
            </a:r>
            <a:r>
              <a:rPr lang="sr-Cyrl-CS" sz="2000" dirty="0" smtClean="0">
                <a:solidFill>
                  <a:srgbClr val="000000"/>
                </a:solidFill>
                <a:effectLst/>
                <a:latin typeface="Times New Roman" pitchFamily="18" charset="0"/>
                <a:cs typeface="Times New Roman" pitchFamily="18" charset="0"/>
              </a:rPr>
              <a:t>фузионе </a:t>
            </a:r>
            <a:r>
              <a:rPr lang="sr-Cyrl-CS" sz="2000" smtClean="0">
                <a:solidFill>
                  <a:srgbClr val="000000"/>
                </a:solidFill>
                <a:effectLst/>
                <a:latin typeface="Times New Roman" pitchFamily="18" charset="0"/>
                <a:cs typeface="Times New Roman" pitchFamily="18" charset="0"/>
              </a:rPr>
              <a:t>способности )</a:t>
            </a:r>
            <a:endParaRPr lang="en-US" sz="2000" dirty="0" smtClean="0">
              <a:solidFill>
                <a:srgbClr val="000000"/>
              </a:solidFill>
              <a:effectLst/>
              <a:latin typeface="Times New Roman" pitchFamily="18" charset="0"/>
              <a:cs typeface="Times New Roman" pitchFamily="18" charset="0"/>
            </a:endParaRPr>
          </a:p>
          <a:p>
            <a:pPr eaLnBrk="1" hangingPunct="1">
              <a:buFont typeface="Arial" charset="0"/>
              <a:buNone/>
              <a:defRPr/>
            </a:pPr>
            <a:r>
              <a:rPr lang="sr-Cyrl-CS" sz="2400" dirty="0" smtClean="0">
                <a:solidFill>
                  <a:srgbClr val="FF0000"/>
                </a:solidFill>
                <a:effectLst/>
                <a:latin typeface="Times New Roman" pitchFamily="18" charset="0"/>
                <a:cs typeface="Times New Roman" pitchFamily="18" charset="0"/>
              </a:rPr>
              <a:t>     3. на нивоу стереоскопског </a:t>
            </a:r>
            <a:r>
              <a:rPr lang="sr-Cyrl-CS" sz="2400" smtClean="0">
                <a:solidFill>
                  <a:srgbClr val="FF0000"/>
                </a:solidFill>
                <a:effectLst/>
                <a:latin typeface="Times New Roman" pitchFamily="18" charset="0"/>
                <a:cs typeface="Times New Roman" pitchFamily="18" charset="0"/>
              </a:rPr>
              <a:t>вида </a:t>
            </a:r>
            <a:r>
              <a:rPr lang="sr-Cyrl-CS" sz="2000" smtClean="0">
                <a:solidFill>
                  <a:srgbClr val="000000"/>
                </a:solidFill>
                <a:effectLst/>
                <a:latin typeface="Times New Roman" pitchFamily="18" charset="0"/>
                <a:cs typeface="Times New Roman" pitchFamily="18" charset="0"/>
              </a:rPr>
              <a:t>(могућност препознавања </a:t>
            </a:r>
            <a:r>
              <a:rPr lang="sr-Cyrl-CS" sz="2000" dirty="0" smtClean="0">
                <a:solidFill>
                  <a:srgbClr val="000000"/>
                </a:solidFill>
                <a:effectLst/>
                <a:latin typeface="Times New Roman" pitchFamily="18" charset="0"/>
                <a:cs typeface="Times New Roman" pitchFamily="18" charset="0"/>
              </a:rPr>
              <a:t>два предмета која не падају на </a:t>
            </a:r>
            <a:r>
              <a:rPr lang="sr-Cyrl-CS" sz="2000" smtClean="0">
                <a:solidFill>
                  <a:srgbClr val="000000"/>
                </a:solidFill>
                <a:effectLst/>
                <a:latin typeface="Times New Roman" pitchFamily="18" charset="0"/>
                <a:cs typeface="Times New Roman" pitchFamily="18" charset="0"/>
              </a:rPr>
              <a:t>коресподентне </a:t>
            </a:r>
            <a:r>
              <a:rPr lang="sr-Cyrl-CS" sz="2000" smtClean="0">
                <a:solidFill>
                  <a:srgbClr val="000000"/>
                </a:solidFill>
                <a:latin typeface="Times New Roman" pitchFamily="18" charset="0"/>
                <a:cs typeface="Times New Roman" pitchFamily="18" charset="0"/>
              </a:rPr>
              <a:t>већ</a:t>
            </a:r>
            <a:r>
              <a:rPr lang="sr-Cyrl-CS" sz="2000" smtClean="0">
                <a:solidFill>
                  <a:srgbClr val="000000"/>
                </a:solidFill>
                <a:effectLst/>
                <a:latin typeface="Times New Roman" pitchFamily="18" charset="0"/>
                <a:cs typeface="Times New Roman" pitchFamily="18" charset="0"/>
              </a:rPr>
              <a:t> </a:t>
            </a:r>
            <a:r>
              <a:rPr lang="sr-Cyrl-CS" sz="2000" dirty="0" smtClean="0">
                <a:solidFill>
                  <a:srgbClr val="000000"/>
                </a:solidFill>
                <a:effectLst/>
                <a:latin typeface="Times New Roman" pitchFamily="18" charset="0"/>
                <a:cs typeface="Times New Roman" pitchFamily="18" charset="0"/>
              </a:rPr>
              <a:t>на диспаритентне тачке мрежњаче и на могућност фузионисања тако диспаритентних слика)</a:t>
            </a:r>
            <a:endParaRPr lang="en-US" sz="2000" dirty="0" smtClean="0">
              <a:solidFill>
                <a:srgbClr val="000000"/>
              </a:solidFill>
              <a:effectLst/>
              <a:latin typeface="Times New Roman" pitchFamily="18" charset="0"/>
              <a:cs typeface="Times New Roman" pitchFamily="18" charset="0"/>
            </a:endParaRPr>
          </a:p>
          <a:p>
            <a:pPr eaLnBrk="1" hangingPunct="1">
              <a:defRPr/>
            </a:pPr>
            <a:endParaRPr lang="en-US" dirty="0" smtClean="0"/>
          </a:p>
        </p:txBody>
      </p:sp>
    </p:spTree>
    <p:extLst>
      <p:ext uri="{BB962C8B-B14F-4D97-AF65-F5344CB8AC3E}">
        <p14:creationId xmlns:p14="http://schemas.microsoft.com/office/powerpoint/2010/main" val="3052344090"/>
      </p:ext>
    </p:extLst>
  </p:cSld>
  <p:clrMapOvr>
    <a:masterClrMapping/>
  </p:clrMapOvr>
  <mc:AlternateContent xmlns:mc="http://schemas.openxmlformats.org/markup-compatibility/2006" xmlns:p14="http://schemas.microsoft.com/office/powerpoint/2010/main">
    <mc:Choice Requires="p14">
      <p:transition spd="slow" p14:dur="2000" advTm="42201"/>
    </mc:Choice>
    <mc:Fallback xmlns="">
      <p:transition spd="slow" advTm="42201"/>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5" descr="tableau-1288991836-4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1488" y="762000"/>
            <a:ext cx="2987675"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4343887"/>
      </p:ext>
    </p:extLst>
  </p:cSld>
  <p:clrMapOvr>
    <a:masterClrMapping/>
  </p:clrMapOvr>
  <mc:AlternateContent xmlns:mc="http://schemas.openxmlformats.org/markup-compatibility/2006" xmlns:p14="http://schemas.microsoft.com/office/powerpoint/2010/main">
    <mc:Choice Requires="p14">
      <p:transition spd="slow" p14:dur="2000" advTm="20040"/>
    </mc:Choice>
    <mc:Fallback xmlns="">
      <p:transition spd="slow" advTm="2004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5" descr="ANd9GcQxBcjdIC6mp4mZGj9GMUPeDYqcMI2YcG2aKcmdy5OI7ylDGTdQb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371600"/>
            <a:ext cx="3499914" cy="2621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28600" y="304800"/>
            <a:ext cx="8686800" cy="923330"/>
          </a:xfrm>
          <a:prstGeom prst="rect">
            <a:avLst/>
          </a:prstGeom>
        </p:spPr>
        <p:txBody>
          <a:bodyPr wrap="square">
            <a:spAutoFit/>
          </a:bodyPr>
          <a:lstStyle/>
          <a:p>
            <a:r>
              <a:rPr lang="ru-RU" u="sng" smtClean="0">
                <a:latin typeface="Times New Roman" pitchFamily="18" charset="0"/>
                <a:cs typeface="Times New Roman" pitchFamily="18" charset="0"/>
              </a:rPr>
              <a:t>Сличице </a:t>
            </a:r>
            <a:r>
              <a:rPr lang="ru-RU" u="sng">
                <a:latin typeface="Times New Roman" pitchFamily="18" charset="0"/>
                <a:cs typeface="Times New Roman" pitchFamily="18" charset="0"/>
              </a:rPr>
              <a:t>симултане перцепције</a:t>
            </a:r>
            <a:r>
              <a:rPr lang="ru-RU">
                <a:latin typeface="Times New Roman" pitchFamily="18" charset="0"/>
                <a:cs typeface="Times New Roman" pitchFamily="18" charset="0"/>
              </a:rPr>
              <a:t>: две потпуно различите сличице без </a:t>
            </a:r>
            <a:r>
              <a:rPr lang="ru-RU" smtClean="0">
                <a:latin typeface="Times New Roman" pitchFamily="18" charset="0"/>
                <a:cs typeface="Times New Roman" pitchFamily="18" charset="0"/>
              </a:rPr>
              <a:t> недостатака) </a:t>
            </a:r>
            <a:r>
              <a:rPr lang="ru-RU">
                <a:latin typeface="Times New Roman" pitchFamily="18" charset="0"/>
                <a:cs typeface="Times New Roman" pitchFamily="18" charset="0"/>
              </a:rPr>
              <a:t>која свака за себе представља потпуно одвојену целину, међутим када се те две сличице интерпонирају дају једну логичну целину (нпр</a:t>
            </a:r>
            <a:r>
              <a:rPr lang="ru-RU" smtClean="0">
                <a:latin typeface="Times New Roman" pitchFamily="18" charset="0"/>
                <a:cs typeface="Times New Roman" pitchFamily="18" charset="0"/>
              </a:rPr>
              <a:t>. папагај </a:t>
            </a:r>
            <a:r>
              <a:rPr lang="ru-RU">
                <a:latin typeface="Times New Roman" pitchFamily="18" charset="0"/>
                <a:cs typeface="Times New Roman" pitchFamily="18" charset="0"/>
              </a:rPr>
              <a:t>и кавез). </a:t>
            </a:r>
          </a:p>
        </p:txBody>
      </p:sp>
      <p:sp>
        <p:nvSpPr>
          <p:cNvPr id="3" name="Rectangle 2"/>
          <p:cNvSpPr/>
          <p:nvPr/>
        </p:nvSpPr>
        <p:spPr>
          <a:xfrm>
            <a:off x="533400" y="4114800"/>
            <a:ext cx="8382000" cy="2215991"/>
          </a:xfrm>
          <a:prstGeom prst="rect">
            <a:avLst/>
          </a:prstGeom>
        </p:spPr>
        <p:txBody>
          <a:bodyPr wrap="square">
            <a:spAutoFit/>
          </a:bodyPr>
          <a:lstStyle/>
          <a:p>
            <a:r>
              <a:rPr lang="sr-Cyrl-RS" sz="2000" smtClean="0">
                <a:latin typeface="Times New Roman" pitchFamily="18" charset="0"/>
                <a:cs typeface="Times New Roman" pitchFamily="18" charset="0"/>
              </a:rPr>
              <a:t>Испитивањем симултане перцепције </a:t>
            </a:r>
            <a:r>
              <a:rPr lang="sr-Cyrl-RS" sz="2000">
                <a:latin typeface="Times New Roman" pitchFamily="18" charset="0"/>
                <a:cs typeface="Times New Roman" pitchFamily="18" charset="0"/>
              </a:rPr>
              <a:t>стичемо увид </a:t>
            </a:r>
            <a:r>
              <a:rPr lang="sr-Cyrl-RS" sz="2000" smtClean="0">
                <a:latin typeface="Times New Roman" pitchFamily="18" charset="0"/>
                <a:cs typeface="Times New Roman" pitchFamily="18" charset="0"/>
              </a:rPr>
              <a:t>о:</a:t>
            </a:r>
          </a:p>
          <a:p>
            <a:r>
              <a:rPr lang="sr-Cyrl-RS" sz="2000" smtClean="0">
                <a:latin typeface="Times New Roman" pitchFamily="18" charset="0"/>
                <a:cs typeface="Times New Roman" pitchFamily="18" charset="0"/>
              </a:rPr>
              <a:t>1. Величини објективног и  субјективног угла разрокости и угла аномалије</a:t>
            </a:r>
          </a:p>
          <a:p>
            <a:r>
              <a:rPr lang="sr-Cyrl-RS" sz="2000" smtClean="0">
                <a:latin typeface="Times New Roman" pitchFamily="18" charset="0"/>
                <a:cs typeface="Times New Roman" pitchFamily="18" charset="0"/>
              </a:rPr>
              <a:t>2. Фовео-фовеалној </a:t>
            </a:r>
            <a:r>
              <a:rPr lang="sr-Cyrl-RS" sz="2000">
                <a:latin typeface="Times New Roman" pitchFamily="18" charset="0"/>
                <a:cs typeface="Times New Roman" pitchFamily="18" charset="0"/>
              </a:rPr>
              <a:t>сарадњи </a:t>
            </a:r>
            <a:r>
              <a:rPr lang="sr-Cyrl-RS" sz="2000" smtClean="0">
                <a:latin typeface="Times New Roman" pitchFamily="18" charset="0"/>
                <a:cs typeface="Times New Roman" pitchFamily="18" charset="0"/>
              </a:rPr>
              <a:t>тј</a:t>
            </a:r>
            <a:r>
              <a:rPr lang="sr-Cyrl-RS" sz="2000">
                <a:latin typeface="Times New Roman" pitchFamily="18" charset="0"/>
                <a:cs typeface="Times New Roman" pitchFamily="18" charset="0"/>
              </a:rPr>
              <a:t>. </a:t>
            </a:r>
            <a:r>
              <a:rPr lang="sr-Cyrl-RS" sz="2000" smtClean="0">
                <a:latin typeface="Times New Roman" pitchFamily="18" charset="0"/>
                <a:cs typeface="Times New Roman" pitchFamily="18" charset="0"/>
              </a:rPr>
              <a:t>сар</a:t>
            </a:r>
            <a:r>
              <a:rPr lang="sr-Latn-RS" sz="2000" smtClean="0">
                <a:latin typeface="Times New Roman" pitchFamily="18" charset="0"/>
                <a:cs typeface="Times New Roman" pitchFamily="18" charset="0"/>
              </a:rPr>
              <a:t>a</a:t>
            </a:r>
            <a:r>
              <a:rPr lang="sr-Cyrl-RS" sz="2000" smtClean="0">
                <a:latin typeface="Times New Roman" pitchFamily="18" charset="0"/>
                <a:cs typeface="Times New Roman" pitchFamily="18" charset="0"/>
              </a:rPr>
              <a:t>дњи </a:t>
            </a:r>
            <a:r>
              <a:rPr lang="sr-Cyrl-RS" sz="2000">
                <a:latin typeface="Times New Roman" pitchFamily="18" charset="0"/>
                <a:cs typeface="Times New Roman" pitchFamily="18" charset="0"/>
              </a:rPr>
              <a:t>између двеју </a:t>
            </a:r>
            <a:r>
              <a:rPr lang="sr-Cyrl-RS" sz="2000" smtClean="0">
                <a:latin typeface="Times New Roman" pitchFamily="18" charset="0"/>
                <a:cs typeface="Times New Roman" pitchFamily="18" charset="0"/>
              </a:rPr>
              <a:t>ретина</a:t>
            </a:r>
            <a:r>
              <a:rPr lang="sr-Latn-RS" sz="2000" smtClean="0">
                <a:latin typeface="Times New Roman" pitchFamily="18" charset="0"/>
                <a:cs typeface="Times New Roman" pitchFamily="18" charset="0"/>
              </a:rPr>
              <a:t> </a:t>
            </a:r>
            <a:r>
              <a:rPr lang="sr-Cyrl-RS" sz="2000" smtClean="0">
                <a:latin typeface="Times New Roman" pitchFamily="18" charset="0"/>
                <a:cs typeface="Times New Roman" pitchFamily="18" charset="0"/>
              </a:rPr>
              <a:t>тј. о ретиналној коресподенцији  (нормална РК, анормална хармонична РК, анормална дисхармонична РК)  </a:t>
            </a:r>
            <a:endParaRPr lang="sr-Cyrl-RS" sz="2000">
              <a:latin typeface="Times New Roman" pitchFamily="18" charset="0"/>
              <a:cs typeface="Times New Roman" pitchFamily="18" charset="0"/>
            </a:endParaRPr>
          </a:p>
          <a:p>
            <a:r>
              <a:rPr lang="sr-Cyrl-RS" sz="2000">
                <a:latin typeface="Times New Roman" pitchFamily="18" charset="0"/>
                <a:cs typeface="Times New Roman" pitchFamily="18" charset="0"/>
              </a:rPr>
              <a:t>3</a:t>
            </a:r>
            <a:r>
              <a:rPr lang="sr-Cyrl-RS" sz="2000" smtClean="0">
                <a:latin typeface="Times New Roman" pitchFamily="18" charset="0"/>
                <a:cs typeface="Times New Roman" pitchFamily="18" charset="0"/>
              </a:rPr>
              <a:t>. Увид </a:t>
            </a:r>
            <a:r>
              <a:rPr lang="sr-Cyrl-RS" sz="2000">
                <a:latin typeface="Times New Roman" pitchFamily="18" charset="0"/>
                <a:cs typeface="Times New Roman" pitchFamily="18" charset="0"/>
              </a:rPr>
              <a:t>о ретино-кортикалној </a:t>
            </a:r>
            <a:r>
              <a:rPr lang="sr-Cyrl-RS" sz="2000" smtClean="0">
                <a:latin typeface="Times New Roman" pitchFamily="18" charset="0"/>
                <a:cs typeface="Times New Roman" pitchFamily="18" charset="0"/>
              </a:rPr>
              <a:t>сарадњи                                                        </a:t>
            </a:r>
            <a:r>
              <a:rPr lang="ru-RU" smtClean="0">
                <a:solidFill>
                  <a:srgbClr val="FF0000"/>
                </a:solidFill>
                <a:latin typeface="Times New Roman" pitchFamily="18" charset="0"/>
                <a:cs typeface="Times New Roman" pitchFamily="18" charset="0"/>
              </a:rPr>
              <a:t>*</a:t>
            </a:r>
            <a:r>
              <a:rPr lang="ru-RU">
                <a:solidFill>
                  <a:srgbClr val="FF0000"/>
                </a:solidFill>
                <a:latin typeface="Times New Roman" pitchFamily="18" charset="0"/>
                <a:cs typeface="Times New Roman" pitchFamily="18" charset="0"/>
              </a:rPr>
              <a:t>Ако се не види нека од сличица постоји или супресија или </a:t>
            </a:r>
            <a:r>
              <a:rPr lang="ru-RU" smtClean="0">
                <a:solidFill>
                  <a:srgbClr val="FF0000"/>
                </a:solidFill>
                <a:latin typeface="Times New Roman" pitchFamily="18" charset="0"/>
                <a:cs typeface="Times New Roman" pitchFamily="18" charset="0"/>
              </a:rPr>
              <a:t>амблиопија</a:t>
            </a:r>
            <a:endParaRPr lang="ru-RU">
              <a:latin typeface="Times New Roman" pitchFamily="18" charset="0"/>
              <a:cs typeface="Times New Roman" pitchFamily="18" charset="0"/>
            </a:endParaRPr>
          </a:p>
        </p:txBody>
      </p:sp>
    </p:spTree>
    <p:extLst>
      <p:ext uri="{BB962C8B-B14F-4D97-AF65-F5344CB8AC3E}">
        <p14:creationId xmlns:p14="http://schemas.microsoft.com/office/powerpoint/2010/main" val="624935518"/>
      </p:ext>
    </p:extLst>
  </p:cSld>
  <p:clrMapOvr>
    <a:masterClrMapping/>
  </p:clrMapOvr>
  <mc:AlternateContent xmlns:mc="http://schemas.openxmlformats.org/markup-compatibility/2006" xmlns:p14="http://schemas.microsoft.com/office/powerpoint/2010/main">
    <mc:Choice Requires="p14">
      <p:transition spd="slow" p14:dur="2000" advTm="64531"/>
    </mc:Choice>
    <mc:Fallback xmlns="">
      <p:transition spd="slow" advTm="64531"/>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rrowheads="1"/>
          </p:cNvSpPr>
          <p:nvPr>
            <p:ph type="title"/>
          </p:nvPr>
        </p:nvSpPr>
        <p:spPr>
          <a:xfrm>
            <a:off x="301625" y="228600"/>
            <a:ext cx="8540750" cy="609600"/>
          </a:xfrm>
        </p:spPr>
        <p:txBody>
          <a:bodyPr/>
          <a:lstStyle/>
          <a:p>
            <a:pPr eaLnBrk="1" hangingPunct="1"/>
            <a:r>
              <a:rPr lang="sr-Cyrl-RS" sz="2400" smtClean="0">
                <a:solidFill>
                  <a:srgbClr val="FF0000"/>
                </a:solidFill>
                <a:effectLst/>
                <a:latin typeface="Times New Roman" pitchFamily="18" charset="0"/>
                <a:cs typeface="Times New Roman" pitchFamily="18" charset="0"/>
              </a:rPr>
              <a:t>Испитивање ФУЗИЈЕ на синоптофору</a:t>
            </a:r>
            <a:endParaRPr lang="en-US" sz="2400" smtClean="0">
              <a:solidFill>
                <a:srgbClr val="FF0000"/>
              </a:solidFill>
              <a:effectLst/>
              <a:latin typeface="Times New Roman" pitchFamily="18" charset="0"/>
              <a:cs typeface="Times New Roman" pitchFamily="18" charset="0"/>
            </a:endParaRPr>
          </a:p>
        </p:txBody>
      </p:sp>
      <p:sp>
        <p:nvSpPr>
          <p:cNvPr id="212995" name="Rectangle 3"/>
          <p:cNvSpPr>
            <a:spLocks noGrp="1" noRot="1" noChangeArrowheads="1"/>
          </p:cNvSpPr>
          <p:nvPr>
            <p:ph type="body" idx="1"/>
          </p:nvPr>
        </p:nvSpPr>
        <p:spPr>
          <a:xfrm>
            <a:off x="301625" y="990600"/>
            <a:ext cx="8540750" cy="5562600"/>
          </a:xfrm>
        </p:spPr>
        <p:txBody>
          <a:bodyPr/>
          <a:lstStyle/>
          <a:p>
            <a:pPr eaLnBrk="1" hangingPunct="1">
              <a:defRPr/>
            </a:pPr>
            <a:r>
              <a:rPr lang="sr-Cyrl-CS" sz="2000" dirty="0" smtClean="0">
                <a:solidFill>
                  <a:srgbClr val="000000"/>
                </a:solidFill>
                <a:effectLst/>
                <a:latin typeface="Times New Roman" pitchFamily="18" charset="0"/>
                <a:cs typeface="Times New Roman" pitchFamily="18" charset="0"/>
              </a:rPr>
              <a:t>Фузионе сличице су готово идентичне и разликују се међусобно само у једном малом детаљу тј. ниједна сличица није комплетна. Међутим, једна другу допуњују и међусобно интерпониране чине комплетну слику</a:t>
            </a:r>
          </a:p>
          <a:p>
            <a:pPr eaLnBrk="1" hangingPunct="1">
              <a:defRPr/>
            </a:pPr>
            <a:r>
              <a:rPr lang="sr-Cyrl-CS" sz="2000" smtClean="0">
                <a:solidFill>
                  <a:srgbClr val="000000"/>
                </a:solidFill>
                <a:effectLst/>
                <a:latin typeface="Times New Roman" pitchFamily="18" charset="0"/>
                <a:cs typeface="Times New Roman" pitchFamily="18" charset="0"/>
              </a:rPr>
              <a:t>Дивергентна </a:t>
            </a:r>
            <a:r>
              <a:rPr lang="sr-Cyrl-CS" sz="2000" dirty="0" smtClean="0">
                <a:solidFill>
                  <a:srgbClr val="000000"/>
                </a:solidFill>
                <a:effectLst/>
                <a:latin typeface="Times New Roman" pitchFamily="18" charset="0"/>
                <a:cs typeface="Times New Roman" pitchFamily="18" charset="0"/>
              </a:rPr>
              <a:t>ширина фузије: (-)5-10º, ковергентна ширина фузије (+) 30º (нормална ширина фузије износи око 35-40º); Вертикална фузија  </a:t>
            </a:r>
            <a:r>
              <a:rPr lang="sr-Cyrl-CS" sz="2000" smtClean="0">
                <a:solidFill>
                  <a:srgbClr val="000000"/>
                </a:solidFill>
                <a:effectLst/>
                <a:latin typeface="Times New Roman" pitchFamily="18" charset="0"/>
                <a:cs typeface="Times New Roman" pitchFamily="18" charset="0"/>
              </a:rPr>
              <a:t>3-6</a:t>
            </a:r>
            <a:r>
              <a:rPr lang="sr-Latn-CS" sz="2000" smtClean="0">
                <a:solidFill>
                  <a:srgbClr val="000000"/>
                </a:solidFill>
                <a:effectLst/>
                <a:latin typeface="Times New Roman" pitchFamily="18" charset="0"/>
                <a:cs typeface="Times New Roman" pitchFamily="18" charset="0"/>
              </a:rPr>
              <a:t> ΔD</a:t>
            </a:r>
            <a:endParaRPr lang="en-US" sz="2000" dirty="0" smtClean="0">
              <a:solidFill>
                <a:srgbClr val="000000"/>
              </a:solidFill>
              <a:effectLst/>
              <a:latin typeface="Times New Roman" pitchFamily="18" charset="0"/>
              <a:cs typeface="Times New Roman" pitchFamily="18" charset="0"/>
            </a:endParaRPr>
          </a:p>
        </p:txBody>
      </p:sp>
      <p:pic>
        <p:nvPicPr>
          <p:cNvPr id="4" name="Picture 5" descr="photoweb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895600"/>
            <a:ext cx="4419600" cy="327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4632586"/>
      </p:ext>
    </p:extLst>
  </p:cSld>
  <p:clrMapOvr>
    <a:masterClrMapping/>
  </p:clrMapOvr>
  <mc:AlternateContent xmlns:mc="http://schemas.openxmlformats.org/markup-compatibility/2006" xmlns:p14="http://schemas.microsoft.com/office/powerpoint/2010/main">
    <mc:Choice Requires="p14">
      <p:transition spd="slow" p14:dur="2000" advTm="39697"/>
    </mc:Choice>
    <mc:Fallback xmlns="">
      <p:transition spd="slow" advTm="39697"/>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Content Placeholder 9"/>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44842506"/>
      </p:ext>
    </p:extLst>
  </p:cSld>
  <p:clrMapOvr>
    <a:masterClrMapping/>
  </p:clrMapOvr>
  <mc:AlternateContent xmlns:mc="http://schemas.openxmlformats.org/markup-compatibility/2006" xmlns:p14="http://schemas.microsoft.com/office/powerpoint/2010/main">
    <mc:Choice Requires="p14">
      <p:transition spd="slow" p14:dur="2000" advTm="84924"/>
    </mc:Choice>
    <mc:Fallback xmlns="">
      <p:transition spd="slow" advTm="84924"/>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a:xfrm>
            <a:off x="533400" y="457200"/>
            <a:ext cx="3657600" cy="1905000"/>
          </a:xfrm>
        </p:spPr>
        <p:txBody>
          <a:bodyPr>
            <a:normAutofit/>
          </a:bodyPr>
          <a:lstStyle/>
          <a:p>
            <a:pPr eaLnBrk="1" hangingPunct="1"/>
            <a:r>
              <a:rPr lang="sr-Latn-CS" sz="2800" dirty="0" smtClean="0">
                <a:latin typeface="Times New Roman" pitchFamily="18" charset="0"/>
              </a:rPr>
              <a:t>ESOTROPIA</a:t>
            </a:r>
            <a:r>
              <a:rPr lang="sr-Cyrl-RS" sz="2800" dirty="0" smtClean="0">
                <a:latin typeface="Times New Roman" pitchFamily="18" charset="0"/>
              </a:rPr>
              <a:t/>
            </a:r>
            <a:br>
              <a:rPr lang="sr-Cyrl-RS" sz="2800" dirty="0" smtClean="0">
                <a:latin typeface="Times New Roman" pitchFamily="18" charset="0"/>
              </a:rPr>
            </a:br>
            <a:r>
              <a:rPr lang="sr-Cyrl-RS" sz="2800" dirty="0" smtClean="0">
                <a:latin typeface="Times New Roman" pitchFamily="18" charset="0"/>
              </a:rPr>
              <a:t>девијација видних осовина ка унутра</a:t>
            </a:r>
            <a:endParaRPr lang="en-US" sz="2800" dirty="0" smtClean="0">
              <a:latin typeface="Times New Roman" pitchFamily="18" charset="0"/>
            </a:endParaRPr>
          </a:p>
        </p:txBody>
      </p:sp>
      <p:pic>
        <p:nvPicPr>
          <p:cNvPr id="29699" name="Picture 4" descr="kongenitalna esotropia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590800"/>
            <a:ext cx="2506663"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5" descr="kongenitalna esotropia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2743200"/>
            <a:ext cx="2895600" cy="237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6" descr="kongenitalna ezotropi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533400"/>
            <a:ext cx="38100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Picture 8" descr="kongenitalna esotropia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7000" y="2667000"/>
            <a:ext cx="2386013"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6436535"/>
      </p:ext>
    </p:extLst>
  </p:cSld>
  <p:clrMapOvr>
    <a:masterClrMapping/>
  </p:clrMapOvr>
  <mc:AlternateContent xmlns:mc="http://schemas.openxmlformats.org/markup-compatibility/2006" xmlns:p14="http://schemas.microsoft.com/office/powerpoint/2010/main">
    <mc:Choice Requires="p14">
      <p:transition spd="slow" p14:dur="2000" advTm="12812"/>
    </mc:Choice>
    <mc:Fallback xmlns="">
      <p:transition spd="slow" advTm="12812"/>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p:cNvGraphicFramePr/>
          <p:nvPr/>
        </p:nvGraphicFramePr>
        <p:xfrm>
          <a:off x="304800" y="274638"/>
          <a:ext cx="8534400" cy="8683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Content Placeholder 7"/>
          <p:cNvGraphicFramePr>
            <a:graphicFrameLocks noGrp="1"/>
          </p:cNvGraphicFramePr>
          <p:nvPr>
            <p:ph idx="1"/>
            <p:extLst>
              <p:ext uri="{D42A27DB-BD31-4B8C-83A1-F6EECF244321}">
                <p14:modId xmlns:p14="http://schemas.microsoft.com/office/powerpoint/2010/main" val="2601768692"/>
              </p:ext>
            </p:extLst>
          </p:nvPr>
        </p:nvGraphicFramePr>
        <p:xfrm>
          <a:off x="304800" y="1219200"/>
          <a:ext cx="8610600" cy="5486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965620539"/>
      </p:ext>
    </p:extLst>
  </p:cSld>
  <p:clrMapOvr>
    <a:masterClrMapping/>
  </p:clrMapOvr>
  <mc:AlternateContent xmlns:mc="http://schemas.openxmlformats.org/markup-compatibility/2006" xmlns:p14="http://schemas.microsoft.com/office/powerpoint/2010/main">
    <mc:Choice Requires="p14">
      <p:transition spd="slow" p14:dur="2000" advTm="176563"/>
    </mc:Choice>
    <mc:Fallback xmlns="">
      <p:transition spd="slow" advTm="176563"/>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rrowheads="1"/>
          </p:cNvSpPr>
          <p:nvPr>
            <p:ph type="title"/>
          </p:nvPr>
        </p:nvSpPr>
        <p:spPr>
          <a:xfrm>
            <a:off x="301625" y="228600"/>
            <a:ext cx="854075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sr-Cyrl-CS" sz="2400" smtClean="0">
                <a:solidFill>
                  <a:srgbClr val="FF0000"/>
                </a:solidFill>
                <a:effectLst/>
                <a:latin typeface="Times New Roman" pitchFamily="18" charset="0"/>
              </a:rPr>
              <a:t>КОНВЕРГЕНЦИЈА и АКОМОДАЦИЈА</a:t>
            </a:r>
          </a:p>
        </p:txBody>
      </p:sp>
      <p:sp>
        <p:nvSpPr>
          <p:cNvPr id="28675" name="Rectangle 3"/>
          <p:cNvSpPr>
            <a:spLocks noGrp="1" noRot="1" noChangeArrowheads="1"/>
          </p:cNvSpPr>
          <p:nvPr>
            <p:ph type="body" idx="1"/>
          </p:nvPr>
        </p:nvSpPr>
        <p:spPr>
          <a:xfrm>
            <a:off x="301625" y="1066800"/>
            <a:ext cx="8689975" cy="5562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lnSpc>
                <a:spcPct val="90000"/>
              </a:lnSpc>
            </a:pPr>
            <a:r>
              <a:rPr lang="sr-Cyrl-CS" sz="2000" smtClean="0">
                <a:effectLst/>
                <a:latin typeface="Times New Roman" pitchFamily="18" charset="0"/>
              </a:rPr>
              <a:t>Акомодација је у бинокуларном акту гледања у директној сразмери повезана са конвергенцијом тј. што је посматрани предмет ближи оку то су већа и акомодација и конвергенција. </a:t>
            </a:r>
          </a:p>
          <a:p>
            <a:pPr algn="just">
              <a:lnSpc>
                <a:spcPct val="90000"/>
              </a:lnSpc>
            </a:pPr>
            <a:r>
              <a:rPr lang="sr-Cyrl-CS" sz="2000" smtClean="0">
                <a:effectLst/>
                <a:latin typeface="Times New Roman" pitchFamily="18" charset="0"/>
              </a:rPr>
              <a:t>Однос између акомодације и конвергенције карактерише </a:t>
            </a:r>
            <a:r>
              <a:rPr lang="sr-Cyrl-CS" sz="2000" smtClean="0">
                <a:solidFill>
                  <a:srgbClr val="FF0000"/>
                </a:solidFill>
                <a:effectLst/>
                <a:latin typeface="Times New Roman" pitchFamily="18" charset="0"/>
              </a:rPr>
              <a:t>АС/А однос</a:t>
            </a:r>
            <a:r>
              <a:rPr lang="sr-Cyrl-CS" sz="2000" smtClean="0">
                <a:effectLst/>
                <a:latin typeface="Times New Roman" pitchFamily="18" charset="0"/>
              </a:rPr>
              <a:t>.</a:t>
            </a:r>
          </a:p>
          <a:p>
            <a:pPr algn="just">
              <a:lnSpc>
                <a:spcPct val="90000"/>
              </a:lnSpc>
            </a:pPr>
            <a:r>
              <a:rPr lang="sr-Cyrl-CS" sz="2000" smtClean="0">
                <a:effectLst/>
                <a:latin typeface="Times New Roman" pitchFamily="18" charset="0"/>
              </a:rPr>
              <a:t>Свака диоптрија акомодације праћена је константним повећањем акомодативне конвергенције дајући тако </a:t>
            </a:r>
            <a:r>
              <a:rPr lang="en-US" sz="2000">
                <a:solidFill>
                  <a:srgbClr val="FF0000"/>
                </a:solidFill>
                <a:latin typeface="Times New Roman" pitchFamily="18" charset="0"/>
              </a:rPr>
              <a:t>AC/A </a:t>
            </a:r>
            <a:r>
              <a:rPr lang="sr-Cyrl-CS" sz="2000" smtClean="0">
                <a:solidFill>
                  <a:srgbClr val="FF0000"/>
                </a:solidFill>
                <a:latin typeface="Times New Roman" pitchFamily="18" charset="0"/>
              </a:rPr>
              <a:t>однос </a:t>
            </a:r>
            <a:r>
              <a:rPr lang="sr-Cyrl-CS" sz="2000" smtClean="0">
                <a:solidFill>
                  <a:srgbClr val="FF0000"/>
                </a:solidFill>
                <a:effectLst/>
                <a:latin typeface="Times New Roman" pitchFamily="18" charset="0"/>
              </a:rPr>
              <a:t>„акомодативна конвергенција/акомодација“. </a:t>
            </a:r>
            <a:endParaRPr lang="sr-Cyrl-CS" sz="2000">
              <a:solidFill>
                <a:srgbClr val="FF0000"/>
              </a:solidFill>
              <a:latin typeface="Times New Roman" pitchFamily="18" charset="0"/>
            </a:endParaRPr>
          </a:p>
          <a:p>
            <a:pPr algn="just">
              <a:lnSpc>
                <a:spcPct val="90000"/>
              </a:lnSpc>
            </a:pPr>
            <a:r>
              <a:rPr lang="sr-Cyrl-CS" sz="2000" smtClean="0">
                <a:latin typeface="Times New Roman" pitchFamily="18" charset="0"/>
              </a:rPr>
              <a:t>О</a:t>
            </a:r>
            <a:r>
              <a:rPr lang="sr-Cyrl-CS" sz="2000" smtClean="0">
                <a:effectLst/>
                <a:latin typeface="Times New Roman" pitchFamily="18" charset="0"/>
              </a:rPr>
              <a:t>вај однос износи око </a:t>
            </a:r>
            <a:r>
              <a:rPr lang="sr-Cyrl-CS" sz="2000" smtClean="0">
                <a:solidFill>
                  <a:srgbClr val="FF0000"/>
                </a:solidFill>
                <a:effectLst/>
                <a:latin typeface="Times New Roman" pitchFamily="18" charset="0"/>
              </a:rPr>
              <a:t>4</a:t>
            </a:r>
            <a:r>
              <a:rPr lang="el-GR" sz="2000" smtClean="0">
                <a:solidFill>
                  <a:srgbClr val="FF0000"/>
                </a:solidFill>
                <a:effectLst/>
                <a:latin typeface="Times New Roman" pitchFamily="18" charset="0"/>
                <a:cs typeface="Times New Roman" pitchFamily="18" charset="0"/>
              </a:rPr>
              <a:t>Δ</a:t>
            </a:r>
            <a:r>
              <a:rPr lang="sr-Latn-CS" sz="2000" smtClean="0">
                <a:solidFill>
                  <a:srgbClr val="FF0000"/>
                </a:solidFill>
                <a:effectLst/>
                <a:latin typeface="Times New Roman" pitchFamily="18" charset="0"/>
              </a:rPr>
              <a:t>D</a:t>
            </a:r>
            <a:r>
              <a:rPr lang="sr-Cyrl-CS" sz="2000" smtClean="0">
                <a:effectLst/>
                <a:latin typeface="Times New Roman" pitchFamily="18" charset="0"/>
              </a:rPr>
              <a:t> конвергенције за </a:t>
            </a:r>
            <a:r>
              <a:rPr lang="sr-Cyrl-CS" sz="2000" smtClean="0">
                <a:solidFill>
                  <a:srgbClr val="FF0000"/>
                </a:solidFill>
                <a:effectLst/>
                <a:latin typeface="Times New Roman" pitchFamily="18" charset="0"/>
              </a:rPr>
              <a:t>1 </a:t>
            </a:r>
            <a:r>
              <a:rPr lang="sr-Latn-CS" sz="2000" smtClean="0">
                <a:solidFill>
                  <a:srgbClr val="FF0000"/>
                </a:solidFill>
                <a:effectLst/>
                <a:latin typeface="Times New Roman" pitchFamily="18" charset="0"/>
              </a:rPr>
              <a:t>Dp </a:t>
            </a:r>
            <a:r>
              <a:rPr lang="sr-Cyrl-CS" sz="2000" smtClean="0">
                <a:effectLst/>
                <a:latin typeface="Times New Roman" pitchFamily="18" charset="0"/>
              </a:rPr>
              <a:t>акомодације</a:t>
            </a:r>
            <a:r>
              <a:rPr lang="sr-Latn-CS" sz="2000" smtClean="0">
                <a:effectLst/>
                <a:latin typeface="Times New Roman" pitchFamily="18" charset="0"/>
              </a:rPr>
              <a:t>.</a:t>
            </a:r>
            <a:r>
              <a:rPr lang="sr-Cyrl-CS" sz="2000" smtClean="0">
                <a:effectLst/>
                <a:latin typeface="Times New Roman" pitchFamily="18" charset="0"/>
              </a:rPr>
              <a:t>  То значи да 1 диоптрија акомодације иде са 3-5 Δ</a:t>
            </a:r>
            <a:r>
              <a:rPr lang="sr-Latn-CS" sz="2000" smtClean="0">
                <a:effectLst/>
                <a:latin typeface="Times New Roman" pitchFamily="18" charset="0"/>
              </a:rPr>
              <a:t>D</a:t>
            </a:r>
            <a:r>
              <a:rPr lang="sr-Cyrl-CS" sz="2000" smtClean="0">
                <a:effectLst/>
                <a:latin typeface="Times New Roman" pitchFamily="18" charset="0"/>
              </a:rPr>
              <a:t> акомодативне конвергенције </a:t>
            </a:r>
          </a:p>
          <a:p>
            <a:pPr algn="just">
              <a:lnSpc>
                <a:spcPct val="90000"/>
              </a:lnSpc>
            </a:pPr>
            <a:r>
              <a:rPr lang="sr-Cyrl-CS" sz="2000" u="sng" smtClean="0">
                <a:effectLst/>
                <a:latin typeface="Times New Roman" pitchFamily="18" charset="0"/>
              </a:rPr>
              <a:t>Овај однос је урођен</a:t>
            </a:r>
            <a:r>
              <a:rPr lang="sr-Latn-CS" sz="2000" smtClean="0">
                <a:effectLst/>
                <a:latin typeface="Times New Roman" pitchFamily="18" charset="0"/>
              </a:rPr>
              <a:t>. </a:t>
            </a:r>
            <a:r>
              <a:rPr lang="sr-Cyrl-CS" sz="2000" smtClean="0">
                <a:effectLst/>
                <a:latin typeface="Times New Roman" pitchFamily="18" charset="0"/>
              </a:rPr>
              <a:t>На њега не утичу ни корекциона стакла, ни оптичке вежбе</a:t>
            </a:r>
            <a:r>
              <a:rPr lang="sr-Cyrl-RS" sz="2000">
                <a:latin typeface="Times New Roman" pitchFamily="18" charset="0"/>
              </a:rPr>
              <a:t>.</a:t>
            </a:r>
            <a:endParaRPr lang="sr-Cyrl-CS" sz="2000" smtClean="0">
              <a:effectLst/>
              <a:latin typeface="Times New Roman" pitchFamily="18" charset="0"/>
            </a:endParaRPr>
          </a:p>
          <a:p>
            <a:pPr algn="just">
              <a:lnSpc>
                <a:spcPct val="90000"/>
              </a:lnSpc>
            </a:pPr>
            <a:r>
              <a:rPr lang="sr-Cyrl-CS" sz="2000" smtClean="0">
                <a:effectLst/>
                <a:latin typeface="Times New Roman" pitchFamily="18" charset="0"/>
              </a:rPr>
              <a:t>Поремећај АС/А односа игра важну улогу у етиологији не</a:t>
            </a:r>
            <a:r>
              <a:rPr lang="sr-Latn-CS" sz="2000" smtClean="0">
                <a:effectLst/>
                <a:latin typeface="Times New Roman" pitchFamily="18" charset="0"/>
              </a:rPr>
              <a:t>k</a:t>
            </a:r>
            <a:r>
              <a:rPr lang="sr-Cyrl-CS" sz="2000" smtClean="0">
                <a:effectLst/>
                <a:latin typeface="Times New Roman" pitchFamily="18" charset="0"/>
              </a:rPr>
              <a:t>их форми страбизма. </a:t>
            </a:r>
            <a:r>
              <a:rPr lang="sr-Cyrl-CS" sz="2000" u="sng" smtClean="0">
                <a:solidFill>
                  <a:srgbClr val="FF0000"/>
                </a:solidFill>
                <a:effectLst/>
                <a:latin typeface="Times New Roman" pitchFamily="18" charset="0"/>
              </a:rPr>
              <a:t>Код повећаног АС/А односа око иде у ЕЗО а код сниженог АС/А односа око иде у ЕГЗО положај.</a:t>
            </a:r>
          </a:p>
        </p:txBody>
      </p:sp>
    </p:spTree>
    <p:extLst>
      <p:ext uri="{BB962C8B-B14F-4D97-AF65-F5344CB8AC3E}">
        <p14:creationId xmlns:p14="http://schemas.microsoft.com/office/powerpoint/2010/main" val="328580992"/>
      </p:ext>
    </p:extLst>
  </p:cSld>
  <p:clrMapOvr>
    <a:masterClrMapping/>
  </p:clrMapOvr>
  <mc:AlternateContent xmlns:mc="http://schemas.openxmlformats.org/markup-compatibility/2006" xmlns:p14="http://schemas.microsoft.com/office/powerpoint/2010/main">
    <mc:Choice Requires="p14">
      <p:transition spd="slow" p14:dur="2000" advTm="64404"/>
    </mc:Choice>
    <mc:Fallback xmlns="">
      <p:transition spd="slow" advTm="64404"/>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rrowheads="1"/>
          </p:cNvSpPr>
          <p:nvPr>
            <p:ph type="title" idx="4294967295"/>
          </p:nvPr>
        </p:nvSpPr>
        <p:spPr>
          <a:xfrm>
            <a:off x="301625" y="228600"/>
            <a:ext cx="8540750" cy="838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0000"/>
          </a:bodyPr>
          <a:lstStyle/>
          <a:p>
            <a:pPr eaLnBrk="1" hangingPunct="1"/>
            <a:r>
              <a:rPr lang="sr-Cyrl-CS" sz="2400" b="1" i="1" smtClean="0">
                <a:effectLst/>
                <a:latin typeface="Times New Roman" pitchFamily="18" charset="0"/>
                <a:cs typeface="Times New Roman" pitchFamily="18" charset="0"/>
              </a:rPr>
              <a:t/>
            </a:r>
            <a:br>
              <a:rPr lang="sr-Cyrl-CS" sz="2400" b="1" i="1" smtClean="0">
                <a:effectLst/>
                <a:latin typeface="Times New Roman" pitchFamily="18" charset="0"/>
                <a:cs typeface="Times New Roman" pitchFamily="18" charset="0"/>
              </a:rPr>
            </a:br>
            <a:r>
              <a:rPr lang="sr-Cyrl-CS" sz="2400" b="1" i="1" smtClean="0">
                <a:solidFill>
                  <a:srgbClr val="FF0000"/>
                </a:solidFill>
                <a:effectLst/>
                <a:latin typeface="Times New Roman" pitchFamily="18" charset="0"/>
                <a:cs typeface="Times New Roman" pitchFamily="18" charset="0"/>
              </a:rPr>
              <a:t>а. </a:t>
            </a:r>
            <a:r>
              <a:rPr lang="sr-Cyrl-CS" sz="2400" b="1" i="1" u="sng" smtClean="0">
                <a:solidFill>
                  <a:srgbClr val="FF0000"/>
                </a:solidFill>
                <a:effectLst/>
                <a:latin typeface="Times New Roman" pitchFamily="18" charset="0"/>
                <a:cs typeface="Times New Roman" pitchFamily="18" charset="0"/>
              </a:rPr>
              <a:t>РЕФРАКТИВНА</a:t>
            </a:r>
            <a:r>
              <a:rPr lang="sr-Cyrl-CS" sz="2400" b="1" i="1" smtClean="0">
                <a:solidFill>
                  <a:srgbClr val="FF0000"/>
                </a:solidFill>
                <a:effectLst/>
                <a:latin typeface="Times New Roman" pitchFamily="18" charset="0"/>
                <a:cs typeface="Times New Roman" pitchFamily="18" charset="0"/>
              </a:rPr>
              <a:t> АКОМОДАТИВНА ЕЗОТРОПИЈА </a:t>
            </a:r>
            <a:r>
              <a:rPr lang="en-US" sz="2400" smtClean="0">
                <a:solidFill>
                  <a:srgbClr val="FF0000"/>
                </a:solidFill>
                <a:effectLst/>
                <a:latin typeface="Times New Roman" pitchFamily="18" charset="0"/>
                <a:cs typeface="Times New Roman" pitchFamily="18" charset="0"/>
              </a:rPr>
              <a:t/>
            </a:r>
            <a:br>
              <a:rPr lang="en-US" sz="2400" smtClean="0">
                <a:solidFill>
                  <a:srgbClr val="FF0000"/>
                </a:solidFill>
                <a:effectLst/>
                <a:latin typeface="Times New Roman" pitchFamily="18" charset="0"/>
                <a:cs typeface="Times New Roman" pitchFamily="18" charset="0"/>
              </a:rPr>
            </a:br>
            <a:r>
              <a:rPr lang="sr-Cyrl-CS" sz="2400" b="1" i="1" smtClean="0">
                <a:solidFill>
                  <a:srgbClr val="FF0000"/>
                </a:solidFill>
                <a:effectLst/>
                <a:latin typeface="Times New Roman" pitchFamily="18" charset="0"/>
                <a:cs typeface="Times New Roman" pitchFamily="18" charset="0"/>
              </a:rPr>
              <a:t>Акомодативна и Парцијално акомодативна</a:t>
            </a:r>
            <a:r>
              <a:rPr lang="en-US" sz="2400" smtClean="0">
                <a:effectLst/>
                <a:latin typeface="Times New Roman" pitchFamily="18" charset="0"/>
                <a:cs typeface="Times New Roman" pitchFamily="18" charset="0"/>
              </a:rPr>
              <a:t/>
            </a:r>
            <a:br>
              <a:rPr lang="en-US" sz="2400" smtClean="0">
                <a:effectLst/>
                <a:latin typeface="Times New Roman" pitchFamily="18" charset="0"/>
                <a:cs typeface="Times New Roman" pitchFamily="18" charset="0"/>
              </a:rPr>
            </a:br>
            <a:endParaRPr lang="en-US" sz="2400" smtClean="0">
              <a:effectLst/>
              <a:latin typeface="Times New Roman" pitchFamily="18" charset="0"/>
              <a:cs typeface="Times New Roman" pitchFamily="18" charset="0"/>
            </a:endParaRPr>
          </a:p>
        </p:txBody>
      </p:sp>
      <p:sp>
        <p:nvSpPr>
          <p:cNvPr id="31747" name="Rectangle 3"/>
          <p:cNvSpPr>
            <a:spLocks noGrp="1" noRot="1" noChangeArrowheads="1"/>
          </p:cNvSpPr>
          <p:nvPr>
            <p:ph type="body" idx="4294967295"/>
          </p:nvPr>
        </p:nvSpPr>
        <p:spPr>
          <a:xfrm>
            <a:off x="301625" y="1143000"/>
            <a:ext cx="8613775" cy="5410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1" hangingPunct="1"/>
            <a:r>
              <a:rPr lang="sr-Cyrl-CS" sz="2000" smtClean="0">
                <a:effectLst/>
                <a:latin typeface="Times New Roman" pitchFamily="18" charset="0"/>
                <a:cs typeface="Times New Roman" pitchFamily="18" charset="0"/>
              </a:rPr>
              <a:t>Ова езотропија настаје као физиолошки одговор на </a:t>
            </a:r>
            <a:r>
              <a:rPr lang="sr-Cyrl-CS" sz="2000" smtClean="0">
                <a:solidFill>
                  <a:srgbClr val="FF0000"/>
                </a:solidFill>
                <a:effectLst/>
                <a:latin typeface="Times New Roman" pitchFamily="18" charset="0"/>
                <a:cs typeface="Times New Roman" pitchFamily="18" charset="0"/>
              </a:rPr>
              <a:t>прекомерну хиперметропију</a:t>
            </a:r>
            <a:r>
              <a:rPr lang="sr-Cyrl-CS" sz="2000" smtClean="0">
                <a:effectLst/>
                <a:latin typeface="Times New Roman" pitchFamily="18" charset="0"/>
                <a:cs typeface="Times New Roman" pitchFamily="18" charset="0"/>
              </a:rPr>
              <a:t> (обично +4 до +7 </a:t>
            </a:r>
            <a:r>
              <a:rPr lang="sr-Latn-CS" sz="2000" smtClean="0">
                <a:effectLst/>
                <a:latin typeface="Times New Roman" pitchFamily="18" charset="0"/>
                <a:cs typeface="Times New Roman" pitchFamily="18" charset="0"/>
              </a:rPr>
              <a:t>Dp)</a:t>
            </a:r>
            <a:r>
              <a:rPr lang="sr-Cyrl-CS" sz="2000" smtClean="0">
                <a:effectLst/>
                <a:latin typeface="Times New Roman" pitchFamily="18" charset="0"/>
                <a:cs typeface="Times New Roman" pitchFamily="18" charset="0"/>
              </a:rPr>
              <a:t> и код ње је </a:t>
            </a:r>
            <a:r>
              <a:rPr lang="sr-Cyrl-CS" sz="2000" u="sng" smtClean="0">
                <a:solidFill>
                  <a:srgbClr val="FF0000"/>
                </a:solidFill>
                <a:effectLst/>
                <a:latin typeface="Times New Roman" pitchFamily="18" charset="0"/>
                <a:cs typeface="Times New Roman" pitchFamily="18" charset="0"/>
              </a:rPr>
              <a:t>АС/А однос нормалан</a:t>
            </a:r>
            <a:r>
              <a:rPr lang="sr-Cyrl-CS" sz="2000" smtClean="0">
                <a:effectLst/>
                <a:latin typeface="Times New Roman" pitchFamily="18" charset="0"/>
                <a:cs typeface="Times New Roman" pitchFamily="18" charset="0"/>
              </a:rPr>
              <a:t>. Да би се изоштрила слика </a:t>
            </a:r>
            <a:r>
              <a:rPr lang="sr-Cyrl-CS" sz="2000" smtClean="0">
                <a:latin typeface="Times New Roman" pitchFamily="18" charset="0"/>
                <a:cs typeface="Times New Roman" pitchFamily="18" charset="0"/>
              </a:rPr>
              <a:t>посматраних предмета </a:t>
            </a:r>
            <a:r>
              <a:rPr lang="sr-Cyrl-CS" sz="2000" smtClean="0">
                <a:effectLst/>
                <a:latin typeface="Times New Roman" pitchFamily="18" charset="0"/>
                <a:cs typeface="Times New Roman" pitchFamily="18" charset="0"/>
              </a:rPr>
              <a:t>потребан је значајан напор акомодације што је праћено пропорционалном величином конвергенције. То на крају резултира манифестним конвергентним страбизмом.</a:t>
            </a:r>
            <a:endParaRPr lang="en-US" sz="2000" smtClean="0">
              <a:effectLst/>
              <a:latin typeface="Times New Roman" pitchFamily="18" charset="0"/>
              <a:cs typeface="Times New Roman" pitchFamily="18" charset="0"/>
            </a:endParaRPr>
          </a:p>
          <a:p>
            <a:pPr algn="just" eaLnBrk="1" hangingPunct="1"/>
            <a:r>
              <a:rPr lang="sr-Cyrl-CS" sz="2000" smtClean="0">
                <a:effectLst/>
                <a:latin typeface="Times New Roman" pitchFamily="18" charset="0"/>
                <a:cs typeface="Times New Roman" pitchFamily="18" charset="0"/>
              </a:rPr>
              <a:t>Величина варијације мало варира (обично мање од 10Δ) између мерења девијације на близину и даљину (Нпр. на даљину износи 30Δ а на близину 35Δ (разлика је 5Δ)</a:t>
            </a:r>
            <a:endParaRPr lang="en-US" sz="2000" smtClean="0">
              <a:effectLst/>
              <a:latin typeface="Times New Roman" pitchFamily="18" charset="0"/>
              <a:cs typeface="Times New Roman" pitchFamily="18" charset="0"/>
            </a:endParaRPr>
          </a:p>
          <a:p>
            <a:pPr algn="just" eaLnBrk="1" hangingPunct="1"/>
            <a:r>
              <a:rPr lang="sr-Cyrl-CS" sz="2000" smtClean="0">
                <a:effectLst/>
                <a:latin typeface="Times New Roman" pitchFamily="18" charset="0"/>
                <a:cs typeface="Times New Roman" pitchFamily="18" charset="0"/>
              </a:rPr>
              <a:t>Девијације се јавља најчешће </a:t>
            </a:r>
            <a:r>
              <a:rPr lang="sr-Cyrl-CS" sz="2000" u="sng" smtClean="0">
                <a:effectLst/>
                <a:latin typeface="Times New Roman" pitchFamily="18" charset="0"/>
                <a:cs typeface="Times New Roman" pitchFamily="18" charset="0"/>
              </a:rPr>
              <a:t>око 2.5 година старости </a:t>
            </a:r>
            <a:r>
              <a:rPr lang="sr-Cyrl-CS" sz="2000" smtClean="0">
                <a:effectLst/>
                <a:latin typeface="Times New Roman" pitchFamily="18" charset="0"/>
                <a:cs typeface="Times New Roman" pitchFamily="18" charset="0"/>
              </a:rPr>
              <a:t>(могуће од 6 месеци до 7 година)</a:t>
            </a:r>
            <a:endParaRPr lang="en-US" sz="2000" smtClean="0">
              <a:effectLst/>
              <a:latin typeface="Times New Roman" pitchFamily="18" charset="0"/>
              <a:cs typeface="Times New Roman" pitchFamily="18" charset="0"/>
            </a:endParaRPr>
          </a:p>
          <a:p>
            <a:pPr algn="just" eaLnBrk="1" hangingPunct="1"/>
            <a:r>
              <a:rPr lang="sr-Cyrl-CS" sz="2000" smtClean="0">
                <a:solidFill>
                  <a:srgbClr val="FF0000"/>
                </a:solidFill>
                <a:effectLst/>
                <a:latin typeface="Times New Roman" pitchFamily="18" charset="0"/>
                <a:cs typeface="Times New Roman" pitchFamily="18" charset="0"/>
              </a:rPr>
              <a:t>потпуно акомодативна езотропија </a:t>
            </a:r>
            <a:r>
              <a:rPr lang="sr-Cyrl-CS" sz="2000" smtClean="0">
                <a:effectLst/>
                <a:latin typeface="Times New Roman" pitchFamily="18" charset="0"/>
                <a:cs typeface="Times New Roman" pitchFamily="18" charset="0"/>
              </a:rPr>
              <a:t>се потпуно елиминише пуном корекцијом хипермнетропије</a:t>
            </a:r>
            <a:endParaRPr lang="en-US" sz="2000" smtClean="0">
              <a:effectLst/>
              <a:latin typeface="Times New Roman" pitchFamily="18" charset="0"/>
              <a:cs typeface="Times New Roman" pitchFamily="18" charset="0"/>
            </a:endParaRPr>
          </a:p>
          <a:p>
            <a:pPr algn="just" eaLnBrk="1" hangingPunct="1"/>
            <a:r>
              <a:rPr lang="sr-Cyrl-CS" sz="2000" smtClean="0">
                <a:solidFill>
                  <a:srgbClr val="FF0000"/>
                </a:solidFill>
                <a:effectLst/>
                <a:latin typeface="Times New Roman" pitchFamily="18" charset="0"/>
                <a:cs typeface="Times New Roman" pitchFamily="18" charset="0"/>
              </a:rPr>
              <a:t>парцијално акомодативна езотропија </a:t>
            </a:r>
            <a:r>
              <a:rPr lang="sr-Cyrl-CS" sz="2000" smtClean="0">
                <a:effectLst/>
                <a:latin typeface="Times New Roman" pitchFamily="18" charset="0"/>
                <a:cs typeface="Times New Roman" pitchFamily="18" charset="0"/>
              </a:rPr>
              <a:t>се редукује али не елиминише потпуно корекцијом хиперметропије.</a:t>
            </a:r>
            <a:endParaRPr lang="en-US" sz="2000" smtClean="0">
              <a:effectLst/>
              <a:latin typeface="Times New Roman" pitchFamily="18" charset="0"/>
              <a:cs typeface="Times New Roman" pitchFamily="18" charset="0"/>
            </a:endParaRPr>
          </a:p>
          <a:p>
            <a:pPr eaLnBrk="1" hangingPunct="1"/>
            <a:endParaRPr lang="en-US" sz="1800" smtClean="0">
              <a:effectLst/>
              <a:latin typeface="Times New Roman" pitchFamily="18" charset="0"/>
              <a:cs typeface="Times New Roman" pitchFamily="18" charset="0"/>
            </a:endParaRPr>
          </a:p>
        </p:txBody>
      </p:sp>
    </p:spTree>
    <p:extLst>
      <p:ext uri="{BB962C8B-B14F-4D97-AF65-F5344CB8AC3E}">
        <p14:creationId xmlns:p14="http://schemas.microsoft.com/office/powerpoint/2010/main" val="608704307"/>
      </p:ext>
    </p:extLst>
  </p:cSld>
  <p:clrMapOvr>
    <a:masterClrMapping/>
  </p:clrMapOvr>
  <mc:AlternateContent xmlns:mc="http://schemas.openxmlformats.org/markup-compatibility/2006" xmlns:p14="http://schemas.microsoft.com/office/powerpoint/2010/main">
    <mc:Choice Requires="p14">
      <p:transition spd="slow" p14:dur="2000" advTm="61888"/>
    </mc:Choice>
    <mc:Fallback xmlns="">
      <p:transition spd="slow" advTm="61888"/>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3"/>
          <p:cNvSpPr>
            <a:spLocks noGrp="1"/>
          </p:cNvSpPr>
          <p:nvPr>
            <p:ph type="title"/>
          </p:nvPr>
        </p:nvSpPr>
        <p:spPr>
          <a:xfrm>
            <a:off x="301625" y="228600"/>
            <a:ext cx="8540750" cy="1828800"/>
          </a:xfrm>
        </p:spPr>
        <p:txBody>
          <a:bodyPr>
            <a:normAutofit/>
          </a:bodyPr>
          <a:lstStyle/>
          <a:p>
            <a:pPr algn="l" eaLnBrk="1" hangingPunct="1"/>
            <a:r>
              <a:rPr lang="sr-Cyrl-CS" sz="2000" b="1" i="1" smtClean="0">
                <a:solidFill>
                  <a:srgbClr val="FF0000"/>
                </a:solidFill>
                <a:effectLst/>
                <a:latin typeface="Times New Roman" pitchFamily="18" charset="0"/>
                <a:cs typeface="Times New Roman" pitchFamily="18" charset="0"/>
              </a:rPr>
              <a:t>                   б. </a:t>
            </a:r>
            <a:r>
              <a:rPr lang="sr-Cyrl-CS" sz="2000" b="1" i="1" u="sng" smtClean="0">
                <a:solidFill>
                  <a:srgbClr val="FF0000"/>
                </a:solidFill>
                <a:effectLst/>
                <a:latin typeface="Times New Roman" pitchFamily="18" charset="0"/>
                <a:cs typeface="Times New Roman" pitchFamily="18" charset="0"/>
              </a:rPr>
              <a:t>НЕРЕФРАКТИВНА</a:t>
            </a:r>
            <a:r>
              <a:rPr lang="sr-Cyrl-CS" sz="2000" b="1" i="1" smtClean="0">
                <a:solidFill>
                  <a:srgbClr val="FF0000"/>
                </a:solidFill>
                <a:effectLst/>
                <a:latin typeface="Times New Roman" pitchFamily="18" charset="0"/>
                <a:cs typeface="Times New Roman" pitchFamily="18" charset="0"/>
              </a:rPr>
              <a:t>  АКОМОДАТИВНА  ЕЗОТРОПИЈА</a:t>
            </a:r>
            <a:r>
              <a:rPr lang="sr-Cyrl-RS" sz="2000" smtClean="0">
                <a:effectLst/>
                <a:latin typeface="Times New Roman" pitchFamily="18" charset="0"/>
                <a:cs typeface="Times New Roman" pitchFamily="18" charset="0"/>
              </a:rPr>
              <a:t/>
            </a:r>
            <a:br>
              <a:rPr lang="sr-Cyrl-RS" sz="2000" smtClean="0">
                <a:effectLst/>
                <a:latin typeface="Times New Roman" pitchFamily="18" charset="0"/>
                <a:cs typeface="Times New Roman" pitchFamily="18" charset="0"/>
              </a:rPr>
            </a:br>
            <a:r>
              <a:rPr lang="sr-Cyrl-RS" sz="2000" smtClean="0">
                <a:effectLst/>
                <a:latin typeface="Times New Roman" pitchFamily="18" charset="0"/>
                <a:cs typeface="Times New Roman" pitchFamily="18" charset="0"/>
              </a:rPr>
              <a:t/>
            </a:r>
            <a:br>
              <a:rPr lang="sr-Cyrl-RS" sz="2000" smtClean="0">
                <a:effectLst/>
                <a:latin typeface="Times New Roman" pitchFamily="18" charset="0"/>
                <a:cs typeface="Times New Roman" pitchFamily="18" charset="0"/>
              </a:rPr>
            </a:br>
            <a:r>
              <a:rPr lang="sr-Cyrl-CS" sz="2000" smtClean="0">
                <a:effectLst/>
                <a:latin typeface="Times New Roman" pitchFamily="18" charset="0"/>
                <a:cs typeface="Times New Roman" pitchFamily="18" charset="0"/>
              </a:rPr>
              <a:t>Она настаје као последица </a:t>
            </a:r>
            <a:r>
              <a:rPr lang="sr-Cyrl-CS" sz="2000" u="sng" smtClean="0">
                <a:solidFill>
                  <a:srgbClr val="FF0000"/>
                </a:solidFill>
                <a:effectLst/>
                <a:latin typeface="Times New Roman" pitchFamily="18" charset="0"/>
                <a:cs typeface="Times New Roman" pitchFamily="18" charset="0"/>
              </a:rPr>
              <a:t>високог АС/А односа</a:t>
            </a:r>
            <a:r>
              <a:rPr lang="sr-Cyrl-CS" sz="2000" smtClean="0">
                <a:effectLst/>
                <a:latin typeface="Times New Roman" pitchFamily="18" charset="0"/>
                <a:cs typeface="Times New Roman" pitchFamily="18" charset="0"/>
              </a:rPr>
              <a:t>, при чему је повећање акомодације праћено непропорцинално великим повећањем конвергенције </a:t>
            </a:r>
            <a:r>
              <a:rPr lang="sr-Cyrl-CS" sz="2000" smtClean="0">
                <a:solidFill>
                  <a:srgbClr val="FF0000"/>
                </a:solidFill>
                <a:effectLst/>
                <a:latin typeface="Times New Roman" pitchFamily="18" charset="0"/>
                <a:cs typeface="Times New Roman" pitchFamily="18" charset="0"/>
              </a:rPr>
              <a:t>у одсудству значајније хиперметропије</a:t>
            </a:r>
            <a:endParaRPr lang="en-US" sz="2000" smtClean="0">
              <a:solidFill>
                <a:srgbClr val="FF0000"/>
              </a:solidFill>
              <a:effectLst/>
              <a:latin typeface="Times New Roman" pitchFamily="18" charset="0"/>
              <a:cs typeface="Times New Roman" pitchFamily="18" charset="0"/>
            </a:endParaRPr>
          </a:p>
        </p:txBody>
      </p:sp>
      <p:sp>
        <p:nvSpPr>
          <p:cNvPr id="7" name="Rectangle 2"/>
          <p:cNvSpPr txBox="1">
            <a:spLocks noRot="1" noChangeArrowheads="1"/>
          </p:cNvSpPr>
          <p:nvPr/>
        </p:nvSpPr>
        <p:spPr>
          <a:xfrm>
            <a:off x="301625" y="2570018"/>
            <a:ext cx="8540750" cy="838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2000" b="1" i="1" smtClean="0">
                <a:solidFill>
                  <a:srgbClr val="FF0000"/>
                </a:solidFill>
                <a:latin typeface="Times New Roman" pitchFamily="18" charset="0"/>
                <a:cs typeface="Times New Roman" pitchFamily="18" charset="0"/>
              </a:rPr>
              <a:t> </a:t>
            </a:r>
            <a:r>
              <a:rPr lang="sr-Cyrl-CS" sz="2000" b="1" i="1" smtClean="0">
                <a:solidFill>
                  <a:srgbClr val="FF0000"/>
                </a:solidFill>
                <a:latin typeface="Times New Roman" pitchFamily="18" charset="0"/>
                <a:cs typeface="Times New Roman" pitchFamily="18" charset="0"/>
              </a:rPr>
              <a:t>в. МЕШОВИТА АКОМОДАТИВНА ЕЗОТРОПИЈА</a:t>
            </a:r>
            <a:r>
              <a:rPr lang="en-US" sz="2400" smtClean="0"/>
              <a:t/>
            </a:r>
            <a:br>
              <a:rPr lang="en-US" sz="2400" smtClean="0"/>
            </a:br>
            <a:endParaRPr lang="en-US" sz="2400" dirty="0" smtClean="0">
              <a:latin typeface="Times New Roman" pitchFamily="18" charset="0"/>
              <a:cs typeface="Times New Roman" pitchFamily="18" charset="0"/>
            </a:endParaRPr>
          </a:p>
        </p:txBody>
      </p:sp>
      <p:sp>
        <p:nvSpPr>
          <p:cNvPr id="8" name="Rectangle 3"/>
          <p:cNvSpPr txBox="1">
            <a:spLocks noRot="1" noChangeArrowheads="1"/>
          </p:cNvSpPr>
          <p:nvPr/>
        </p:nvSpPr>
        <p:spPr>
          <a:xfrm>
            <a:off x="157018" y="3429000"/>
            <a:ext cx="8540750" cy="2667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r>
              <a:rPr lang="sr-Cyrl-CS" sz="2000" smtClean="0">
                <a:latin typeface="Times New Roman" pitchFamily="18" charset="0"/>
                <a:cs typeface="Times New Roman" pitchFamily="18" charset="0"/>
              </a:rPr>
              <a:t>Настаје због </a:t>
            </a:r>
            <a:r>
              <a:rPr lang="sr-Cyrl-CS" sz="2000" u="sng" smtClean="0">
                <a:solidFill>
                  <a:srgbClr val="FF0000"/>
                </a:solidFill>
                <a:latin typeface="Times New Roman" pitchFamily="18" charset="0"/>
                <a:cs typeface="Times New Roman" pitchFamily="18" charset="0"/>
              </a:rPr>
              <a:t>комбинације Хиперметропије </a:t>
            </a:r>
            <a:r>
              <a:rPr lang="sr-Cyrl-CS" sz="2000" smtClean="0">
                <a:latin typeface="Times New Roman" pitchFamily="18" charset="0"/>
                <a:cs typeface="Times New Roman" pitchFamily="18" charset="0"/>
              </a:rPr>
              <a:t>и </a:t>
            </a:r>
            <a:r>
              <a:rPr lang="sr-Cyrl-CS" sz="2000" u="sng" smtClean="0">
                <a:solidFill>
                  <a:srgbClr val="FF0000"/>
                </a:solidFill>
                <a:latin typeface="Times New Roman" pitchFamily="18" charset="0"/>
                <a:cs typeface="Times New Roman" pitchFamily="18" charset="0"/>
              </a:rPr>
              <a:t>високог АС/А </a:t>
            </a:r>
            <a:r>
              <a:rPr lang="sr-Cyrl-CS" sz="2000" smtClean="0">
                <a:latin typeface="Times New Roman" pitchFamily="18" charset="0"/>
                <a:cs typeface="Times New Roman" pitchFamily="18" charset="0"/>
              </a:rPr>
              <a:t>односа који могу да коегзистирају дајући езотропију на даљину која се нарочито повећава (&gt;10Δ) при фиксацију на близину</a:t>
            </a:r>
          </a:p>
          <a:p>
            <a:pPr>
              <a:buFont typeface="Arial" charset="0"/>
              <a:buNone/>
            </a:pPr>
            <a:endParaRPr lang="en-US" sz="2000" smtClean="0">
              <a:latin typeface="Times New Roman" pitchFamily="18" charset="0"/>
              <a:cs typeface="Times New Roman" pitchFamily="18" charset="0"/>
            </a:endParaRPr>
          </a:p>
          <a:p>
            <a:r>
              <a:rPr lang="sr-Cyrl-CS" sz="2000" smtClean="0">
                <a:latin typeface="Times New Roman" pitchFamily="18" charset="0"/>
                <a:cs typeface="Times New Roman" pitchFamily="18" charset="0"/>
              </a:rPr>
              <a:t>Девијација на даљину се обично коригује наочарима, али ће пацијент и даље имати езотропију на близину, осим уколико не носи бифокалне наочаре.</a:t>
            </a:r>
            <a:endParaRPr lang="en-US" sz="2000" smtClean="0">
              <a:latin typeface="Times New Roman" pitchFamily="18" charset="0"/>
              <a:cs typeface="Times New Roman" pitchFamily="18" charset="0"/>
            </a:endParaRPr>
          </a:p>
        </p:txBody>
      </p:sp>
    </p:spTree>
    <p:extLst>
      <p:ext uri="{BB962C8B-B14F-4D97-AF65-F5344CB8AC3E}">
        <p14:creationId xmlns:p14="http://schemas.microsoft.com/office/powerpoint/2010/main" val="1725985299"/>
      </p:ext>
    </p:extLst>
  </p:cSld>
  <p:clrMapOvr>
    <a:masterClrMapping/>
  </p:clrMapOvr>
  <mc:AlternateContent xmlns:mc="http://schemas.openxmlformats.org/markup-compatibility/2006" xmlns:p14="http://schemas.microsoft.com/office/powerpoint/2010/main">
    <mc:Choice Requires="p14">
      <p:transition spd="slow" p14:dur="2000" advTm="50838"/>
    </mc:Choice>
    <mc:Fallback xmlns="">
      <p:transition spd="slow" advTm="50838"/>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533400" y="838200"/>
            <a:ext cx="8229600" cy="1143000"/>
          </a:xfrm>
        </p:spPr>
        <p:txBody>
          <a:bodyPr/>
          <a:lstStyle/>
          <a:p>
            <a:pPr eaLnBrk="1" hangingPunct="1">
              <a:defRPr/>
            </a:pPr>
            <a:r>
              <a:rPr lang="sr-Cyrl-CS" sz="2800" dirty="0" smtClean="0">
                <a:solidFill>
                  <a:srgbClr val="FF0000"/>
                </a:solidFill>
                <a:effectLst/>
                <a:latin typeface="Times New Roman" pitchFamily="18" charset="0"/>
                <a:cs typeface="Times New Roman" pitchFamily="18" charset="0"/>
              </a:rPr>
              <a:t>ТЕРАПИЈА АКОМОДАТИВНИХ ЕЗОТРОПИЈА</a:t>
            </a:r>
            <a:r>
              <a:rPr lang="en-US" sz="2400" dirty="0" smtClean="0"/>
              <a:t/>
            </a:r>
            <a:br>
              <a:rPr lang="en-US" sz="2400" dirty="0" smtClean="0"/>
            </a:br>
            <a:endParaRPr lang="en-US" sz="2400" dirty="0" smtClean="0">
              <a:effectLst/>
              <a:latin typeface="Times New Roman" pitchFamily="18" charset="0"/>
              <a:cs typeface="Times New Roman" pitchFamily="18" charset="0"/>
            </a:endParaRPr>
          </a:p>
        </p:txBody>
      </p:sp>
      <p:sp>
        <p:nvSpPr>
          <p:cNvPr id="5123" name="Rectangle 3"/>
          <p:cNvSpPr>
            <a:spLocks noGrp="1" noRot="1" noChangeArrowheads="1"/>
          </p:cNvSpPr>
          <p:nvPr>
            <p:ph type="body" idx="1"/>
          </p:nvPr>
        </p:nvSpPr>
        <p:spPr>
          <a:xfrm>
            <a:off x="301625" y="2362200"/>
            <a:ext cx="8540750" cy="3886200"/>
          </a:xfrm>
        </p:spPr>
        <p:txBody>
          <a:bodyPr/>
          <a:lstStyle/>
          <a:p>
            <a:pPr algn="ctr" eaLnBrk="1" hangingPunct="1">
              <a:defRPr/>
            </a:pPr>
            <a:r>
              <a:rPr lang="sr-Cyrl-CS" sz="2800" b="1" i="1" smtClean="0">
                <a:latin typeface="Times New Roman" pitchFamily="18" charset="0"/>
                <a:cs typeface="Times New Roman" pitchFamily="18" charset="0"/>
              </a:rPr>
              <a:t>Корекција Рефрактивне грешке </a:t>
            </a:r>
            <a:endParaRPr lang="sr-Cyrl-CS" sz="2800" b="1" i="1" dirty="0" smtClean="0">
              <a:latin typeface="Times New Roman" pitchFamily="18" charset="0"/>
              <a:cs typeface="Times New Roman" pitchFamily="18" charset="0"/>
            </a:endParaRPr>
          </a:p>
          <a:p>
            <a:pPr algn="ctr" eaLnBrk="1" hangingPunct="1">
              <a:buFont typeface="Arial" charset="0"/>
              <a:buNone/>
              <a:defRPr/>
            </a:pPr>
            <a:endParaRPr lang="sr-Cyrl-CS" sz="2800" b="1" i="1" dirty="0" smtClean="0">
              <a:latin typeface="Times New Roman" pitchFamily="18" charset="0"/>
              <a:cs typeface="Times New Roman" pitchFamily="18" charset="0"/>
            </a:endParaRPr>
          </a:p>
          <a:p>
            <a:pPr algn="ctr" eaLnBrk="1" hangingPunct="1">
              <a:defRPr/>
            </a:pPr>
            <a:r>
              <a:rPr lang="sr-Cyrl-CS" sz="2800" b="1" i="1" smtClean="0">
                <a:latin typeface="Times New Roman" pitchFamily="18" charset="0"/>
                <a:cs typeface="Times New Roman" pitchFamily="18" charset="0"/>
              </a:rPr>
              <a:t>Лечење </a:t>
            </a:r>
            <a:r>
              <a:rPr lang="sr-Cyrl-CS" sz="2800" b="1" i="1" dirty="0" smtClean="0">
                <a:latin typeface="Times New Roman" pitchFamily="18" charset="0"/>
                <a:cs typeface="Times New Roman" pitchFamily="18" charset="0"/>
              </a:rPr>
              <a:t>амблиопије</a:t>
            </a:r>
          </a:p>
          <a:p>
            <a:pPr algn="ctr" eaLnBrk="1" hangingPunct="1">
              <a:buFont typeface="Arial" charset="0"/>
              <a:buNone/>
              <a:defRPr/>
            </a:pPr>
            <a:endParaRPr lang="en-US" sz="2800" b="1" dirty="0" smtClean="0">
              <a:latin typeface="Times New Roman" pitchFamily="18" charset="0"/>
              <a:cs typeface="Times New Roman" pitchFamily="18" charset="0"/>
            </a:endParaRPr>
          </a:p>
          <a:p>
            <a:pPr algn="ctr" eaLnBrk="1" hangingPunct="1">
              <a:defRPr/>
            </a:pPr>
            <a:r>
              <a:rPr lang="sr-Cyrl-CS" sz="2800" b="1" i="1" smtClean="0">
                <a:latin typeface="Times New Roman" pitchFamily="18" charset="0"/>
                <a:cs typeface="Times New Roman" pitchFamily="18" charset="0"/>
              </a:rPr>
              <a:t>Хируршко </a:t>
            </a:r>
            <a:r>
              <a:rPr lang="sr-Cyrl-CS" sz="2800" b="1" i="1" dirty="0" smtClean="0">
                <a:latin typeface="Times New Roman" pitchFamily="18" charset="0"/>
                <a:cs typeface="Times New Roman" pitchFamily="18" charset="0"/>
              </a:rPr>
              <a:t>лечење</a:t>
            </a:r>
            <a:endParaRPr lang="en-US" sz="2800" b="1" dirty="0" smtClean="0">
              <a:latin typeface="Times New Roman" pitchFamily="18" charset="0"/>
              <a:cs typeface="Times New Roman" pitchFamily="18" charset="0"/>
            </a:endParaRPr>
          </a:p>
          <a:p>
            <a:pPr eaLnBrk="1" hangingPunct="1">
              <a:buFont typeface="Arial" charset="0"/>
              <a:buNone/>
              <a:defRPr/>
            </a:pPr>
            <a:endParaRPr lang="en-US" sz="2400" dirty="0" smtClean="0"/>
          </a:p>
          <a:p>
            <a:pPr eaLnBrk="1" hangingPunct="1">
              <a:defRPr/>
            </a:pPr>
            <a:endParaRPr lang="en-US" sz="2400" dirty="0" smtClean="0">
              <a:effectLst/>
              <a:latin typeface="Times New Roman" pitchFamily="18" charset="0"/>
              <a:cs typeface="Times New Roman" pitchFamily="18" charset="0"/>
            </a:endParaRPr>
          </a:p>
        </p:txBody>
      </p:sp>
    </p:spTree>
    <p:extLst>
      <p:ext uri="{BB962C8B-B14F-4D97-AF65-F5344CB8AC3E}">
        <p14:creationId xmlns:p14="http://schemas.microsoft.com/office/powerpoint/2010/main" val="852781271"/>
      </p:ext>
    </p:extLst>
  </p:cSld>
  <p:clrMapOvr>
    <a:masterClrMapping/>
  </p:clrMapOvr>
  <mc:AlternateContent xmlns:mc="http://schemas.openxmlformats.org/markup-compatibility/2006" xmlns:p14="http://schemas.microsoft.com/office/powerpoint/2010/main">
    <mc:Choice Requires="p14">
      <p:transition spd="slow" p14:dur="2000" advTm="19544"/>
    </mc:Choice>
    <mc:Fallback xmlns="">
      <p:transition spd="slow" advTm="19544"/>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400">
                <a:latin typeface="Times New Roman" pitchFamily="18" charset="0"/>
                <a:cs typeface="Times New Roman" pitchFamily="18" charset="0"/>
              </a:rPr>
              <a:t>СЛУЧАЈ 1</a:t>
            </a:r>
            <a:br>
              <a:rPr lang="sr-Cyrl-RS" sz="2400">
                <a:latin typeface="Times New Roman" pitchFamily="18" charset="0"/>
                <a:cs typeface="Times New Roman" pitchFamily="18" charset="0"/>
              </a:rPr>
            </a:br>
            <a:r>
              <a:rPr lang="sr-Cyrl-RS" sz="2400">
                <a:latin typeface="Times New Roman" pitchFamily="18" charset="0"/>
                <a:cs typeface="Times New Roman" pitchFamily="18" charset="0"/>
              </a:rPr>
              <a:t>РЕФРАКТИВНА АКОМОДАТИВНА ЕЗОТРОПИЈА </a:t>
            </a:r>
            <a:endParaRPr lang="en-US" sz="240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2507673"/>
          </a:xfrm>
        </p:spPr>
        <p:txBody>
          <a:bodyPr>
            <a:normAutofit fontScale="92500" lnSpcReduction="10000"/>
          </a:bodyPr>
          <a:lstStyle/>
          <a:p>
            <a:r>
              <a:rPr lang="sr-Cyrl-RS" sz="2400" smtClean="0">
                <a:latin typeface="Times New Roman" pitchFamily="18" charset="0"/>
                <a:cs typeface="Times New Roman" pitchFamily="18" charset="0"/>
              </a:rPr>
              <a:t>Дечак стар 3 године</a:t>
            </a:r>
          </a:p>
          <a:p>
            <a:r>
              <a:rPr lang="sr-Cyrl-RS" sz="2400" smtClean="0">
                <a:latin typeface="Times New Roman" pitchFamily="18" charset="0"/>
                <a:cs typeface="Times New Roman" pitchFamily="18" charset="0"/>
              </a:rPr>
              <a:t>Родитељи су приметили да му лево око од пре неколико месеци повремено „ бежи“ ка унутра тј. ка носу али нису уочили да дете има проблема са видном оштрином</a:t>
            </a:r>
          </a:p>
          <a:p>
            <a:r>
              <a:rPr lang="sr-Cyrl-RS" sz="2400" smtClean="0">
                <a:latin typeface="Times New Roman" pitchFamily="18" charset="0"/>
                <a:cs typeface="Times New Roman" pitchFamily="18" charset="0"/>
              </a:rPr>
              <a:t>Офталмолошки налаз: (у узрасту малог детета од 3 године провера видне оштрине је могућа коришћењем оптотипа са сличицама)</a:t>
            </a:r>
          </a:p>
          <a:p>
            <a:pPr marL="0" indent="0">
              <a:buNone/>
            </a:pPr>
            <a:endParaRPr lang="sr-Cyrl-RS" sz="2400" smtClean="0">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3810000"/>
            <a:ext cx="1781175" cy="257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a:xfrm>
            <a:off x="4343400" y="3814618"/>
            <a:ext cx="4267200" cy="2571750"/>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42900" indent="-342900">
              <a:buFont typeface="Arial" pitchFamily="34" charset="0"/>
              <a:buChar char="•"/>
            </a:pPr>
            <a:r>
              <a:rPr lang="sr-Cyrl-RS" sz="2400" smtClean="0">
                <a:latin typeface="Times New Roman" pitchFamily="18" charset="0"/>
                <a:cs typeface="Times New Roman" pitchFamily="18" charset="0"/>
              </a:rPr>
              <a:t>Натурална видна оштрина</a:t>
            </a:r>
          </a:p>
          <a:p>
            <a:r>
              <a:rPr lang="sr-Latn-RS" sz="2400" smtClean="0">
                <a:latin typeface="Times New Roman" pitchFamily="18" charset="0"/>
                <a:cs typeface="Times New Roman" pitchFamily="18" charset="0"/>
              </a:rPr>
              <a:t>VOD: 09-1.0</a:t>
            </a:r>
          </a:p>
          <a:p>
            <a:r>
              <a:rPr lang="sr-Latn-RS" sz="2400" smtClean="0">
                <a:latin typeface="Times New Roman" pitchFamily="18" charset="0"/>
                <a:cs typeface="Times New Roman" pitchFamily="18" charset="0"/>
              </a:rPr>
              <a:t>VOS: 0.8-0.9</a:t>
            </a:r>
            <a:endParaRPr lang="sr-Cyrl-RS" sz="2400" smtClean="0">
              <a:latin typeface="Times New Roman" pitchFamily="18" charset="0"/>
              <a:cs typeface="Times New Roman" pitchFamily="18" charset="0"/>
            </a:endParaRPr>
          </a:p>
          <a:p>
            <a:pPr marL="342900" indent="-342900">
              <a:buFont typeface="Arial" pitchFamily="34" charset="0"/>
              <a:buChar char="•"/>
            </a:pPr>
            <a:r>
              <a:rPr lang="sr-Cyrl-RS" sz="2400" smtClean="0">
                <a:latin typeface="Times New Roman" pitchFamily="18" charset="0"/>
                <a:cs typeface="Times New Roman" pitchFamily="18" charset="0"/>
              </a:rPr>
              <a:t>Биомикроскопски налаз на оба ока нормалан</a:t>
            </a:r>
          </a:p>
          <a:p>
            <a:pPr marL="342900" indent="-342900">
              <a:buFont typeface="Arial" pitchFamily="34" charset="0"/>
              <a:buChar char="•"/>
            </a:pPr>
            <a:r>
              <a:rPr lang="sr-Cyrl-RS" sz="2400" smtClean="0">
                <a:latin typeface="Times New Roman" pitchFamily="18" charset="0"/>
                <a:cs typeface="Times New Roman" pitchFamily="18" charset="0"/>
              </a:rPr>
              <a:t>Налаз очног дна на оба ока нормалан </a:t>
            </a:r>
            <a:br>
              <a:rPr lang="sr-Cyrl-RS" sz="2400" smtClean="0">
                <a:latin typeface="Times New Roman" pitchFamily="18" charset="0"/>
                <a:cs typeface="Times New Roman" pitchFamily="18" charset="0"/>
              </a:rPr>
            </a:br>
            <a:endParaRPr lang="en-US" sz="2400">
              <a:latin typeface="Times New Roman" pitchFamily="18" charset="0"/>
              <a:cs typeface="Times New Roman" pitchFamily="18" charset="0"/>
            </a:endParaRPr>
          </a:p>
        </p:txBody>
      </p:sp>
    </p:spTree>
    <p:extLst>
      <p:ext uri="{BB962C8B-B14F-4D97-AF65-F5344CB8AC3E}">
        <p14:creationId xmlns:p14="http://schemas.microsoft.com/office/powerpoint/2010/main" val="176981200"/>
      </p:ext>
    </p:extLst>
  </p:cSld>
  <p:clrMapOvr>
    <a:masterClrMapping/>
  </p:clrMapOvr>
  <mc:AlternateContent xmlns:mc="http://schemas.openxmlformats.org/markup-compatibility/2006" xmlns:p14="http://schemas.microsoft.com/office/powerpoint/2010/main">
    <mc:Choice Requires="p14">
      <p:transition spd="slow" p14:dur="2000" advTm="60477"/>
    </mc:Choice>
    <mc:Fallback xmlns="">
      <p:transition spd="slow" advTm="60477"/>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4724400" cy="2570162"/>
          </a:xfrm>
        </p:spPr>
        <p:txBody>
          <a:bodyPr>
            <a:normAutofit fontScale="90000"/>
          </a:bodyPr>
          <a:lstStyle/>
          <a:p>
            <a:r>
              <a:rPr lang="sr-Latn-RS" sz="2400" smtClean="0">
                <a:latin typeface="Times New Roman" pitchFamily="18" charset="0"/>
                <a:cs typeface="Times New Roman" pitchFamily="18" charset="0"/>
              </a:rPr>
              <a:t/>
            </a:r>
            <a:br>
              <a:rPr lang="sr-Latn-RS" sz="2400" smtClean="0">
                <a:latin typeface="Times New Roman" pitchFamily="18" charset="0"/>
                <a:cs typeface="Times New Roman" pitchFamily="18" charset="0"/>
              </a:rPr>
            </a:br>
            <a:r>
              <a:rPr lang="sr-Latn-RS" sz="2400">
                <a:latin typeface="Times New Roman" pitchFamily="18" charset="0"/>
                <a:cs typeface="Times New Roman" pitchFamily="18" charset="0"/>
              </a:rPr>
              <a:t/>
            </a:r>
            <a:br>
              <a:rPr lang="sr-Latn-RS" sz="2400">
                <a:latin typeface="Times New Roman" pitchFamily="18" charset="0"/>
                <a:cs typeface="Times New Roman" pitchFamily="18" charset="0"/>
              </a:rPr>
            </a:br>
            <a:r>
              <a:rPr lang="sr-Latn-RS" sz="2400" smtClean="0">
                <a:latin typeface="Times New Roman" pitchFamily="18" charset="0"/>
                <a:cs typeface="Times New Roman" pitchFamily="18" charset="0"/>
              </a:rPr>
              <a:t/>
            </a:r>
            <a:br>
              <a:rPr lang="sr-Latn-RS" sz="2400" smtClean="0">
                <a:latin typeface="Times New Roman" pitchFamily="18" charset="0"/>
                <a:cs typeface="Times New Roman" pitchFamily="18" charset="0"/>
              </a:rPr>
            </a:br>
            <a:r>
              <a:rPr lang="sr-Latn-RS" sz="2400" smtClean="0">
                <a:latin typeface="Times New Roman" pitchFamily="18" charset="0"/>
                <a:cs typeface="Times New Roman" pitchFamily="18" charset="0"/>
              </a:rPr>
              <a:t>Sciascopia </a:t>
            </a:r>
            <a:r>
              <a:rPr lang="sr-Cyrl-RS" sz="2400" smtClean="0">
                <a:latin typeface="Times New Roman" pitchFamily="18" charset="0"/>
                <a:cs typeface="Times New Roman" pitchFamily="18" charset="0"/>
              </a:rPr>
              <a:t> </a:t>
            </a:r>
            <a:br>
              <a:rPr lang="sr-Cyrl-RS" sz="2400" smtClean="0">
                <a:latin typeface="Times New Roman" pitchFamily="18" charset="0"/>
                <a:cs typeface="Times New Roman" pitchFamily="18" charset="0"/>
              </a:rPr>
            </a:br>
            <a:r>
              <a:rPr lang="sr-Cyrl-RS" sz="2400" smtClean="0">
                <a:latin typeface="Times New Roman" pitchFamily="18" charset="0"/>
                <a:cs typeface="Times New Roman" pitchFamily="18" charset="0"/>
              </a:rPr>
              <a:t>атропинска циклоплегија </a:t>
            </a:r>
            <a:r>
              <a:rPr lang="sr-Latn-RS" sz="2400" smtClean="0">
                <a:latin typeface="Times New Roman" pitchFamily="18" charset="0"/>
                <a:cs typeface="Times New Roman" pitchFamily="18" charset="0"/>
              </a:rPr>
              <a:t>                       </a:t>
            </a:r>
            <a:r>
              <a:rPr lang="sr-Cyrl-RS" sz="2400" smtClean="0">
                <a:latin typeface="Times New Roman" pitchFamily="18" charset="0"/>
                <a:cs typeface="Times New Roman" pitchFamily="18" charset="0"/>
              </a:rPr>
              <a:t>(0.5% 3х 3 дана)</a:t>
            </a:r>
            <a:r>
              <a:rPr lang="sr-Latn-RS" sz="2400">
                <a:latin typeface="Times New Roman" pitchFamily="18" charset="0"/>
                <a:cs typeface="Times New Roman" pitchFamily="18" charset="0"/>
              </a:rPr>
              <a:t> </a:t>
            </a:r>
            <a:r>
              <a:rPr lang="sr-Latn-RS" sz="2400" smtClean="0">
                <a:latin typeface="Times New Roman" pitchFamily="18" charset="0"/>
                <a:cs typeface="Times New Roman" pitchFamily="18" charset="0"/>
              </a:rPr>
              <a:t>   </a:t>
            </a:r>
            <a:br>
              <a:rPr lang="sr-Latn-RS" sz="2400" smtClean="0">
                <a:latin typeface="Times New Roman" pitchFamily="18" charset="0"/>
                <a:cs typeface="Times New Roman" pitchFamily="18" charset="0"/>
              </a:rPr>
            </a:br>
            <a:r>
              <a:rPr lang="sr-Latn-RS" sz="2400" smtClean="0">
                <a:latin typeface="Times New Roman" pitchFamily="18" charset="0"/>
                <a:cs typeface="Times New Roman" pitchFamily="18" charset="0"/>
              </a:rPr>
              <a:t>OD     </a:t>
            </a:r>
            <a:r>
              <a:rPr lang="en-US" sz="2400" smtClean="0">
                <a:latin typeface="Times New Roman" pitchFamily="18" charset="0"/>
                <a:cs typeface="Times New Roman" pitchFamily="18" charset="0"/>
              </a:rPr>
              <a:t>        </a:t>
            </a:r>
            <a:r>
              <a:rPr lang="sr-Latn-RS" sz="2400" smtClean="0">
                <a:latin typeface="Times New Roman" pitchFamily="18" charset="0"/>
                <a:cs typeface="Times New Roman" pitchFamily="18" charset="0"/>
              </a:rPr>
              <a:t>       OS</a:t>
            </a:r>
            <a:r>
              <a:rPr lang="en-US" sz="2400">
                <a:latin typeface="Times New Roman" pitchFamily="18" charset="0"/>
                <a:cs typeface="Times New Roman" pitchFamily="18" charset="0"/>
              </a:rPr>
              <a:t/>
            </a:r>
            <a:br>
              <a:rPr lang="en-US" sz="2400">
                <a:latin typeface="Times New Roman" pitchFamily="18" charset="0"/>
                <a:cs typeface="Times New Roman" pitchFamily="18" charset="0"/>
              </a:rPr>
            </a:br>
            <a:r>
              <a:rPr lang="en-US" sz="2400">
                <a:latin typeface="Times New Roman" pitchFamily="18" charset="0"/>
                <a:cs typeface="Times New Roman" pitchFamily="18" charset="0"/>
              </a:rPr>
              <a:t>H +4.5/ V +5.0 </a:t>
            </a:r>
            <a:r>
              <a:rPr lang="en-US" sz="2400" smtClean="0">
                <a:latin typeface="Times New Roman" pitchFamily="18" charset="0"/>
                <a:cs typeface="Times New Roman" pitchFamily="18" charset="0"/>
              </a:rPr>
              <a:t>       H +5.5</a:t>
            </a:r>
            <a:r>
              <a:rPr lang="en-US" sz="2400">
                <a:latin typeface="Times New Roman" pitchFamily="18" charset="0"/>
                <a:cs typeface="Times New Roman" pitchFamily="18" charset="0"/>
              </a:rPr>
              <a:t>/ V </a:t>
            </a:r>
            <a:r>
              <a:rPr lang="en-US" sz="2400" smtClean="0">
                <a:latin typeface="Times New Roman" pitchFamily="18" charset="0"/>
                <a:cs typeface="Times New Roman" pitchFamily="18" charset="0"/>
              </a:rPr>
              <a:t>+6.0</a:t>
            </a:r>
            <a:br>
              <a:rPr lang="en-US" sz="2400" smtClean="0">
                <a:latin typeface="Times New Roman" pitchFamily="18" charset="0"/>
                <a:cs typeface="Times New Roman" pitchFamily="18" charset="0"/>
              </a:rPr>
            </a:br>
            <a:r>
              <a:rPr lang="en-US" sz="2400" smtClean="0">
                <a:latin typeface="Times New Roman" pitchFamily="18" charset="0"/>
                <a:cs typeface="Times New Roman" pitchFamily="18" charset="0"/>
              </a:rPr>
              <a:t>Dg </a:t>
            </a:r>
            <a:r>
              <a:rPr lang="sr-Latn-RS" sz="2400" smtClean="0">
                <a:latin typeface="Times New Roman" pitchFamily="18" charset="0"/>
                <a:cs typeface="Times New Roman" pitchFamily="18" charset="0"/>
              </a:rPr>
              <a:t>Anisohypermetropia</a:t>
            </a:r>
            <a:r>
              <a:rPr lang="en-US" sz="2400">
                <a:latin typeface="Times New Roman" pitchFamily="18" charset="0"/>
                <a:cs typeface="Times New Roman" pitchFamily="18" charset="0"/>
              </a:rPr>
              <a:t/>
            </a:r>
            <a:br>
              <a:rPr lang="en-US" sz="2400">
                <a:latin typeface="Times New Roman" pitchFamily="18" charset="0"/>
                <a:cs typeface="Times New Roman" pitchFamily="18" charset="0"/>
              </a:rPr>
            </a:br>
            <a:endParaRPr lang="en-US" sz="8000">
              <a:latin typeface="Times New Roman" pitchFamily="18" charset="0"/>
              <a:cs typeface="Times New Roman" pitchFamily="18" charset="0"/>
            </a:endParaRPr>
          </a:p>
        </p:txBody>
      </p:sp>
      <p:sp>
        <p:nvSpPr>
          <p:cNvPr id="3" name="Content Placeholder 2"/>
          <p:cNvSpPr>
            <a:spLocks noGrp="1"/>
          </p:cNvSpPr>
          <p:nvPr>
            <p:ph idx="1"/>
          </p:nvPr>
        </p:nvSpPr>
        <p:spPr>
          <a:xfrm>
            <a:off x="152400" y="3429000"/>
            <a:ext cx="8458200" cy="2667000"/>
          </a:xfrm>
        </p:spPr>
        <p:txBody>
          <a:bodyPr>
            <a:normAutofit/>
          </a:bodyPr>
          <a:lstStyle/>
          <a:p>
            <a:r>
              <a:rPr lang="sr-Latn-RS" sz="2000" smtClean="0">
                <a:latin typeface="Times New Roman" pitchFamily="18" charset="0"/>
                <a:cs typeface="Times New Roman" pitchFamily="18" charset="0"/>
              </a:rPr>
              <a:t>Cover </a:t>
            </a:r>
            <a:r>
              <a:rPr lang="sr-Cyrl-RS" sz="2000" smtClean="0">
                <a:latin typeface="Times New Roman" pitchFamily="18" charset="0"/>
                <a:cs typeface="Times New Roman" pitchFamily="18" charset="0"/>
              </a:rPr>
              <a:t>тест: алтерирајућа езотропија </a:t>
            </a:r>
          </a:p>
          <a:p>
            <a:r>
              <a:rPr lang="sr-Cyrl-RS" sz="2000" smtClean="0">
                <a:latin typeface="Times New Roman" pitchFamily="18" charset="0"/>
                <a:cs typeface="Times New Roman" pitchFamily="18" charset="0"/>
              </a:rPr>
              <a:t>Објективни угао разрокости</a:t>
            </a:r>
            <a:r>
              <a:rPr lang="sr-Latn-RS" sz="2000" smtClean="0">
                <a:latin typeface="Times New Roman" pitchFamily="18" charset="0"/>
                <a:cs typeface="Times New Roman" pitchFamily="18" charset="0"/>
              </a:rPr>
              <a:t>:</a:t>
            </a:r>
            <a:r>
              <a:rPr lang="sr-Cyrl-RS" sz="2000" smtClean="0">
                <a:latin typeface="Times New Roman" pitchFamily="18" charset="0"/>
                <a:cs typeface="Times New Roman" pitchFamily="18" charset="0"/>
              </a:rPr>
              <a:t> даљина16</a:t>
            </a:r>
            <a:r>
              <a:rPr lang="sr-Cyrl-RS" sz="2000" smtClean="0">
                <a:latin typeface="Times New Roman"/>
                <a:cs typeface="Times New Roman"/>
              </a:rPr>
              <a:t>° (32</a:t>
            </a:r>
            <a:r>
              <a:rPr lang="sr-Latn-RS" sz="2000" smtClean="0">
                <a:latin typeface="Times New Roman"/>
                <a:cs typeface="Times New Roman"/>
              </a:rPr>
              <a:t>p</a:t>
            </a:r>
            <a:r>
              <a:rPr lang="el-GR" sz="2000" smtClean="0">
                <a:latin typeface="Times New Roman"/>
                <a:cs typeface="Times New Roman"/>
              </a:rPr>
              <a:t>Δ</a:t>
            </a:r>
            <a:r>
              <a:rPr lang="sr-Latn-RS" sz="2000" smtClean="0">
                <a:latin typeface="Times New Roman"/>
                <a:cs typeface="Times New Roman"/>
              </a:rPr>
              <a:t>)</a:t>
            </a:r>
            <a:r>
              <a:rPr lang="sr-Cyrl-RS" sz="2000" smtClean="0">
                <a:latin typeface="Times New Roman"/>
                <a:cs typeface="Times New Roman"/>
              </a:rPr>
              <a:t> близина 18°</a:t>
            </a:r>
            <a:r>
              <a:rPr lang="en-US" sz="2000">
                <a:latin typeface="Times New Roman"/>
                <a:cs typeface="Times New Roman"/>
              </a:rPr>
              <a:t>(</a:t>
            </a:r>
            <a:r>
              <a:rPr lang="en-US" sz="2000" smtClean="0">
                <a:latin typeface="Times New Roman"/>
                <a:cs typeface="Times New Roman"/>
              </a:rPr>
              <a:t>3</a:t>
            </a:r>
            <a:r>
              <a:rPr lang="sr-Cyrl-RS" sz="2000" smtClean="0">
                <a:latin typeface="Times New Roman"/>
                <a:cs typeface="Times New Roman"/>
              </a:rPr>
              <a:t>8</a:t>
            </a:r>
            <a:r>
              <a:rPr lang="en-US" sz="2000" smtClean="0">
                <a:latin typeface="Times New Roman"/>
                <a:cs typeface="Times New Roman"/>
              </a:rPr>
              <a:t>p</a:t>
            </a:r>
            <a:r>
              <a:rPr lang="el-GR" sz="2000">
                <a:latin typeface="Times New Roman"/>
                <a:cs typeface="Times New Roman"/>
              </a:rPr>
              <a:t>Δ) </a:t>
            </a:r>
            <a:r>
              <a:rPr lang="sr-Cyrl-RS" sz="2000" smtClean="0">
                <a:latin typeface="Times New Roman"/>
                <a:cs typeface="Times New Roman"/>
              </a:rPr>
              <a:t> </a:t>
            </a:r>
            <a:r>
              <a:rPr lang="sr-Cyrl-RS" sz="2000" smtClean="0">
                <a:latin typeface="Times New Roman" pitchFamily="18" charset="0"/>
                <a:cs typeface="Times New Roman" pitchFamily="18" charset="0"/>
              </a:rPr>
              <a:t>(</a:t>
            </a:r>
            <a:r>
              <a:rPr lang="en-US" sz="2000">
                <a:latin typeface="Times New Roman" pitchFamily="18" charset="0"/>
                <a:cs typeface="Times New Roman" pitchFamily="18" charset="0"/>
              </a:rPr>
              <a:t>Hirchberg </a:t>
            </a:r>
            <a:r>
              <a:rPr lang="sr-Cyrl-RS" sz="2000" smtClean="0">
                <a:latin typeface="Times New Roman" pitchFamily="18" charset="0"/>
                <a:cs typeface="Times New Roman" pitchFamily="18" charset="0"/>
              </a:rPr>
              <a:t>тест, Алтерирајући  </a:t>
            </a:r>
            <a:r>
              <a:rPr lang="en-US" sz="2000">
                <a:latin typeface="Times New Roman" pitchFamily="18" charset="0"/>
                <a:cs typeface="Times New Roman" pitchFamily="18" charset="0"/>
              </a:rPr>
              <a:t>Cover </a:t>
            </a:r>
            <a:r>
              <a:rPr lang="sr-Cyrl-RS" sz="2000" smtClean="0">
                <a:latin typeface="Times New Roman" pitchFamily="18" charset="0"/>
                <a:cs typeface="Times New Roman" pitchFamily="18" charset="0"/>
              </a:rPr>
              <a:t>тест</a:t>
            </a:r>
            <a:r>
              <a:rPr lang="en-US" sz="2000" smtClean="0">
                <a:latin typeface="Times New Roman" pitchFamily="18" charset="0"/>
                <a:cs typeface="Times New Roman" pitchFamily="18" charset="0"/>
              </a:rPr>
              <a:t> + </a:t>
            </a:r>
            <a:r>
              <a:rPr lang="sr-Cyrl-RS" sz="2000" smtClean="0">
                <a:latin typeface="Times New Roman" pitchFamily="18" charset="0"/>
                <a:cs typeface="Times New Roman" pitchFamily="18" charset="0"/>
              </a:rPr>
              <a:t>призме, Синоптофор)</a:t>
            </a:r>
          </a:p>
          <a:p>
            <a:r>
              <a:rPr lang="sr-Cyrl-RS" sz="2000" smtClean="0">
                <a:latin typeface="Times New Roman" pitchFamily="18" charset="0"/>
                <a:cs typeface="Times New Roman" pitchFamily="18" charset="0"/>
              </a:rPr>
              <a:t>Субјективни угао  0</a:t>
            </a:r>
            <a:r>
              <a:rPr lang="sr-Cyrl-RS" sz="2000" smtClean="0">
                <a:latin typeface="Times New Roman"/>
                <a:cs typeface="Times New Roman"/>
              </a:rPr>
              <a:t>° (Синоптофор)</a:t>
            </a:r>
          </a:p>
          <a:p>
            <a:r>
              <a:rPr lang="sr-Cyrl-RS" sz="2000" smtClean="0">
                <a:latin typeface="Times New Roman"/>
                <a:cs typeface="Times New Roman"/>
              </a:rPr>
              <a:t>Анормална ретинална коресподенција хармоничног типа</a:t>
            </a:r>
          </a:p>
          <a:p>
            <a:r>
              <a:rPr lang="sr-Cyrl-RS" sz="2000" smtClean="0">
                <a:latin typeface="Times New Roman"/>
                <a:cs typeface="Times New Roman"/>
              </a:rPr>
              <a:t>Ширина моторне фузије  А</a:t>
            </a:r>
            <a:r>
              <a:rPr lang="en-US" sz="2000">
                <a:latin typeface="Times New Roman"/>
                <a:cs typeface="Times New Roman"/>
              </a:rPr>
              <a:t>b</a:t>
            </a:r>
            <a:r>
              <a:rPr lang="sr-Latn-RS" sz="2000" smtClean="0">
                <a:latin typeface="Times New Roman"/>
                <a:cs typeface="Times New Roman"/>
              </a:rPr>
              <a:t>d </a:t>
            </a:r>
            <a:r>
              <a:rPr lang="en-US" sz="2000" smtClean="0">
                <a:latin typeface="Times New Roman"/>
                <a:cs typeface="Times New Roman"/>
              </a:rPr>
              <a:t>+24   Add -5</a:t>
            </a:r>
            <a:r>
              <a:rPr lang="sr-Cyrl-RS" sz="2000">
                <a:latin typeface="Times New Roman"/>
                <a:cs typeface="Times New Roman"/>
              </a:rPr>
              <a:t> (Синоптофор) </a:t>
            </a:r>
          </a:p>
          <a:p>
            <a:r>
              <a:rPr lang="sr-Cyrl-RS" sz="2000" smtClean="0">
                <a:latin typeface="Times New Roman"/>
                <a:cs typeface="Times New Roman"/>
              </a:rPr>
              <a:t>Фиксација на оба ока централна (Визускоп)</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457200"/>
            <a:ext cx="3581400" cy="238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2398475"/>
      </p:ext>
    </p:extLst>
  </p:cSld>
  <p:clrMapOvr>
    <a:masterClrMapping/>
  </p:clrMapOvr>
  <mc:AlternateContent xmlns:mc="http://schemas.openxmlformats.org/markup-compatibility/2006" xmlns:p14="http://schemas.microsoft.com/office/powerpoint/2010/main">
    <mc:Choice Requires="p14">
      <p:transition spd="slow" p14:dur="2000" advTm="88367"/>
    </mc:Choice>
    <mc:Fallback xmlns="">
      <p:transition spd="slow" advTm="88367"/>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676400"/>
          </a:xfrm>
        </p:spPr>
        <p:txBody>
          <a:bodyPr>
            <a:normAutofit fontScale="90000"/>
          </a:bodyPr>
          <a:lstStyle/>
          <a:p>
            <a:r>
              <a:rPr lang="sr-Cyrl-RS" sz="2400" smtClean="0">
                <a:latin typeface="Times New Roman" pitchFamily="18" charset="0"/>
                <a:cs typeface="Times New Roman" pitchFamily="18" charset="0"/>
              </a:rPr>
              <a:t>Преписана корекција</a:t>
            </a:r>
            <a:br>
              <a:rPr lang="sr-Cyrl-RS" sz="2400" smtClean="0">
                <a:latin typeface="Times New Roman" pitchFamily="18" charset="0"/>
                <a:cs typeface="Times New Roman" pitchFamily="18" charset="0"/>
              </a:rPr>
            </a:br>
            <a:r>
              <a:rPr lang="sr-Latn-RS" sz="2400" smtClean="0">
                <a:latin typeface="Times New Roman" pitchFamily="18" charset="0"/>
                <a:cs typeface="Times New Roman" pitchFamily="18" charset="0"/>
              </a:rPr>
              <a:t>OD </a:t>
            </a:r>
            <a:r>
              <a:rPr lang="en-US" sz="2400" smtClean="0">
                <a:latin typeface="Times New Roman" pitchFamily="18" charset="0"/>
                <a:cs typeface="Times New Roman" pitchFamily="18" charset="0"/>
              </a:rPr>
              <a:t>+ 4.0 Dsph     OS +5.0 Dsph</a:t>
            </a:r>
            <a:br>
              <a:rPr lang="en-US" sz="2400" smtClean="0">
                <a:latin typeface="Times New Roman" pitchFamily="18" charset="0"/>
                <a:cs typeface="Times New Roman" pitchFamily="18" charset="0"/>
              </a:rPr>
            </a:br>
            <a:r>
              <a:rPr lang="sr-Cyrl-RS" sz="2400" smtClean="0">
                <a:latin typeface="Times New Roman" pitchFamily="18" charset="0"/>
                <a:cs typeface="Times New Roman" pitchFamily="18" charset="0"/>
              </a:rPr>
              <a:t>Са датом корекцијом постигнута је нормална видна оштрина на оба ока (</a:t>
            </a:r>
            <a:r>
              <a:rPr lang="sr-Latn-RS" sz="2400" smtClean="0">
                <a:latin typeface="Times New Roman" pitchFamily="18" charset="0"/>
                <a:cs typeface="Times New Roman" pitchFamily="18" charset="0"/>
              </a:rPr>
              <a:t>VOU:1.0 cc) </a:t>
            </a:r>
            <a:r>
              <a:rPr lang="sr-Cyrl-RS" sz="2400" smtClean="0">
                <a:latin typeface="Times New Roman" pitchFamily="18" charset="0"/>
                <a:cs typeface="Times New Roman" pitchFamily="18" charset="0"/>
              </a:rPr>
              <a:t>и </a:t>
            </a:r>
            <a:r>
              <a:rPr lang="sr-Cyrl-RS" sz="2400" u="sng" smtClean="0">
                <a:latin typeface="Times New Roman" pitchFamily="18" charset="0"/>
                <a:cs typeface="Times New Roman" pitchFamily="18" charset="0"/>
              </a:rPr>
              <a:t>потпуна орто равнотежа </a:t>
            </a:r>
            <a:r>
              <a:rPr lang="sr-Cyrl-RS" sz="2400" smtClean="0">
                <a:latin typeface="Times New Roman" pitchFamily="18" charset="0"/>
                <a:cs typeface="Times New Roman" pitchFamily="18" charset="0"/>
              </a:rPr>
              <a:t>очију и на даљину и на близину</a:t>
            </a:r>
            <a:r>
              <a:rPr lang="sr-Latn-RS" sz="2400" smtClean="0">
                <a:latin typeface="Times New Roman" pitchFamily="18" charset="0"/>
                <a:cs typeface="Times New Roman" pitchFamily="18" charset="0"/>
              </a:rPr>
              <a:t> </a:t>
            </a:r>
            <a:r>
              <a:rPr lang="sr-Cyrl-RS" sz="2400">
                <a:latin typeface="Times New Roman" pitchFamily="18" charset="0"/>
                <a:cs typeface="Times New Roman" pitchFamily="18" charset="0"/>
              </a:rPr>
              <a:t>(Алтерирајући  </a:t>
            </a:r>
            <a:r>
              <a:rPr lang="en-US" sz="2400">
                <a:latin typeface="Times New Roman" pitchFamily="18" charset="0"/>
                <a:cs typeface="Times New Roman" pitchFamily="18" charset="0"/>
              </a:rPr>
              <a:t>Cover </a:t>
            </a:r>
            <a:r>
              <a:rPr lang="sr-Cyrl-RS" sz="2400">
                <a:latin typeface="Times New Roman" pitchFamily="18" charset="0"/>
                <a:cs typeface="Times New Roman" pitchFamily="18" charset="0"/>
              </a:rPr>
              <a:t>тест + </a:t>
            </a:r>
            <a:r>
              <a:rPr lang="sr-Cyrl-RS" sz="2400" smtClean="0">
                <a:latin typeface="Times New Roman" pitchFamily="18" charset="0"/>
                <a:cs typeface="Times New Roman" pitchFamily="18" charset="0"/>
              </a:rPr>
              <a:t>призме)</a:t>
            </a:r>
            <a:endParaRPr lang="en-US" sz="2400">
              <a:latin typeface="Times New Roman" pitchFamily="18" charset="0"/>
              <a:cs typeface="Times New Roman" pitchFamily="18" charset="0"/>
            </a:endParaRPr>
          </a:p>
        </p:txBody>
      </p:sp>
      <p:sp>
        <p:nvSpPr>
          <p:cNvPr id="3" name="Content Placeholder 2"/>
          <p:cNvSpPr>
            <a:spLocks noGrp="1"/>
          </p:cNvSpPr>
          <p:nvPr>
            <p:ph idx="1"/>
          </p:nvPr>
        </p:nvSpPr>
        <p:spPr>
          <a:xfrm>
            <a:off x="457200" y="4648200"/>
            <a:ext cx="8229600" cy="2057400"/>
          </a:xfrm>
        </p:spPr>
        <p:txBody>
          <a:bodyPr>
            <a:normAutofit/>
          </a:bodyPr>
          <a:lstStyle/>
          <a:p>
            <a:r>
              <a:rPr lang="sr-Cyrl-RS" sz="2000" smtClean="0">
                <a:latin typeface="Times New Roman" pitchFamily="18" charset="0"/>
                <a:cs typeface="Times New Roman" pitchFamily="18" charset="0"/>
              </a:rPr>
              <a:t>Пошто није дошло до развоја амблиопије ни на једном оку оклузивни третман није ординиран</a:t>
            </a:r>
          </a:p>
          <a:p>
            <a:r>
              <a:rPr lang="sr-Cyrl-RS" sz="2000" smtClean="0">
                <a:latin typeface="Times New Roman" pitchFamily="18" charset="0"/>
                <a:cs typeface="Times New Roman" pitchFamily="18" charset="0"/>
              </a:rPr>
              <a:t>Због нешто уже ширине фузије код дечака су преписане вежбе у кабинету за ортоптику за побољшање моторне ширине фузије</a:t>
            </a:r>
          </a:p>
          <a:p>
            <a:r>
              <a:rPr lang="sr-Cyrl-RS" sz="2000" smtClean="0">
                <a:latin typeface="Times New Roman" pitchFamily="18" charset="0"/>
                <a:cs typeface="Times New Roman" pitchFamily="18" charset="0"/>
              </a:rPr>
              <a:t>Контролне прегледе је потребно обављати на 4-6 месеци јер хиперметропија током раста детета може показивати промене</a:t>
            </a:r>
          </a:p>
          <a:p>
            <a:endParaRPr lang="en-US" sz="240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399" y="1981200"/>
            <a:ext cx="4155575" cy="2615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768120"/>
      </p:ext>
    </p:extLst>
  </p:cSld>
  <p:clrMapOvr>
    <a:masterClrMapping/>
  </p:clrMapOvr>
  <mc:AlternateContent xmlns:mc="http://schemas.openxmlformats.org/markup-compatibility/2006" xmlns:p14="http://schemas.microsoft.com/office/powerpoint/2010/main">
    <mc:Choice Requires="p14">
      <p:transition spd="slow" p14:dur="2000" advTm="65147"/>
    </mc:Choice>
    <mc:Fallback xmlns="">
      <p:transition spd="slow" advTm="65147"/>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400" smtClean="0">
                <a:latin typeface="Times New Roman" pitchFamily="18" charset="0"/>
                <a:cs typeface="Times New Roman" pitchFamily="18" charset="0"/>
              </a:rPr>
              <a:t>СЛУЧАЈ 2</a:t>
            </a:r>
            <a:br>
              <a:rPr lang="sr-Cyrl-RS" sz="2400" smtClean="0">
                <a:latin typeface="Times New Roman" pitchFamily="18" charset="0"/>
                <a:cs typeface="Times New Roman" pitchFamily="18" charset="0"/>
              </a:rPr>
            </a:br>
            <a:r>
              <a:rPr lang="sr-Cyrl-RS" sz="2400" smtClean="0">
                <a:latin typeface="Times New Roman" pitchFamily="18" charset="0"/>
                <a:cs typeface="Times New Roman" pitchFamily="18" charset="0"/>
              </a:rPr>
              <a:t>МЕШОВИТА </a:t>
            </a:r>
            <a:r>
              <a:rPr lang="sr-Cyrl-RS" sz="2400">
                <a:latin typeface="Times New Roman" pitchFamily="18" charset="0"/>
                <a:cs typeface="Times New Roman" pitchFamily="18" charset="0"/>
              </a:rPr>
              <a:t>АКОМОДАТИВНА ЕЗОТРОПИЈА</a:t>
            </a:r>
            <a:endParaRPr lang="en-US" sz="240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305800" cy="4525963"/>
          </a:xfrm>
        </p:spPr>
        <p:txBody>
          <a:bodyPr>
            <a:normAutofit fontScale="92500"/>
          </a:bodyPr>
          <a:lstStyle/>
          <a:p>
            <a:r>
              <a:rPr lang="sr-Cyrl-RS" sz="2400" smtClean="0">
                <a:latin typeface="Times New Roman" pitchFamily="18" charset="0"/>
                <a:cs typeface="Times New Roman" pitchFamily="18" charset="0"/>
              </a:rPr>
              <a:t>Дечак стар 18 месеци</a:t>
            </a:r>
          </a:p>
          <a:p>
            <a:r>
              <a:rPr lang="sr-Cyrl-RS" sz="2400" smtClean="0">
                <a:latin typeface="Times New Roman" pitchFamily="18" charset="0"/>
                <a:cs typeface="Times New Roman" pitchFamily="18" charset="0"/>
              </a:rPr>
              <a:t>Родитељи су приметили скретање десног ока ка носу</a:t>
            </a:r>
          </a:p>
          <a:p>
            <a:r>
              <a:rPr lang="sr-Cyrl-RS" sz="2400" smtClean="0">
                <a:latin typeface="Times New Roman" pitchFamily="18" charset="0"/>
                <a:cs typeface="Times New Roman" pitchFamily="18" charset="0"/>
              </a:rPr>
              <a:t>Због узраста детета није могућа провера видне оштрине</a:t>
            </a:r>
          </a:p>
          <a:p>
            <a:r>
              <a:rPr lang="sr-Cyrl-RS" sz="2400" smtClean="0">
                <a:latin typeface="Times New Roman" pitchFamily="18" charset="0"/>
                <a:cs typeface="Times New Roman" pitchFamily="18" charset="0"/>
              </a:rPr>
              <a:t>Биомикроскопски налаз на оба ока нормалан</a:t>
            </a:r>
          </a:p>
          <a:p>
            <a:r>
              <a:rPr lang="sr-Cyrl-RS" sz="2400" smtClean="0">
                <a:latin typeface="Times New Roman" pitchFamily="18" charset="0"/>
                <a:cs typeface="Times New Roman" pitchFamily="18" charset="0"/>
              </a:rPr>
              <a:t>Налаз очног дна на оба ока нормалан</a:t>
            </a:r>
          </a:p>
          <a:p>
            <a:r>
              <a:rPr lang="sr-Cyrl-RS" sz="2400" smtClean="0">
                <a:latin typeface="Times New Roman" pitchFamily="18" charset="0"/>
                <a:cs typeface="Times New Roman" pitchFamily="18" charset="0"/>
              </a:rPr>
              <a:t> </a:t>
            </a:r>
            <a:r>
              <a:rPr lang="en-US" sz="2400">
                <a:latin typeface="Times New Roman" pitchFamily="18" charset="0"/>
                <a:cs typeface="Times New Roman" pitchFamily="18" charset="0"/>
              </a:rPr>
              <a:t>Sciascopia  </a:t>
            </a:r>
            <a:r>
              <a:rPr lang="sr-Cyrl-RS" sz="2400" smtClean="0">
                <a:latin typeface="Times New Roman" pitchFamily="18" charset="0"/>
                <a:cs typeface="Times New Roman" pitchFamily="18" charset="0"/>
              </a:rPr>
              <a:t>атропинска </a:t>
            </a:r>
            <a:r>
              <a:rPr lang="sr-Cyrl-RS" sz="2400">
                <a:latin typeface="Times New Roman" pitchFamily="18" charset="0"/>
                <a:cs typeface="Times New Roman" pitchFamily="18" charset="0"/>
              </a:rPr>
              <a:t>циклоплегија </a:t>
            </a:r>
            <a:r>
              <a:rPr lang="sr-Cyrl-RS" sz="2400" smtClean="0">
                <a:latin typeface="Times New Roman" pitchFamily="18" charset="0"/>
                <a:cs typeface="Times New Roman" pitchFamily="18" charset="0"/>
              </a:rPr>
              <a:t>(</a:t>
            </a:r>
            <a:r>
              <a:rPr lang="sr-Cyrl-RS" sz="2400">
                <a:latin typeface="Times New Roman" pitchFamily="18" charset="0"/>
                <a:cs typeface="Times New Roman" pitchFamily="18" charset="0"/>
              </a:rPr>
              <a:t>0.5% 3х 3 дана)    </a:t>
            </a:r>
            <a:br>
              <a:rPr lang="sr-Cyrl-RS" sz="2400">
                <a:latin typeface="Times New Roman" pitchFamily="18" charset="0"/>
                <a:cs typeface="Times New Roman" pitchFamily="18" charset="0"/>
              </a:rPr>
            </a:br>
            <a:r>
              <a:rPr lang="en-US" sz="2400">
                <a:latin typeface="Times New Roman" pitchFamily="18" charset="0"/>
                <a:cs typeface="Times New Roman" pitchFamily="18" charset="0"/>
              </a:rPr>
              <a:t>OD  H </a:t>
            </a:r>
            <a:r>
              <a:rPr lang="en-US" sz="2400" smtClean="0">
                <a:latin typeface="Times New Roman" pitchFamily="18" charset="0"/>
                <a:cs typeface="Times New Roman" pitchFamily="18" charset="0"/>
              </a:rPr>
              <a:t>+</a:t>
            </a:r>
            <a:r>
              <a:rPr lang="sr-Cyrl-RS" sz="2400" smtClean="0">
                <a:latin typeface="Times New Roman" pitchFamily="18" charset="0"/>
                <a:cs typeface="Times New Roman" pitchFamily="18" charset="0"/>
              </a:rPr>
              <a:t>6.0</a:t>
            </a:r>
            <a:r>
              <a:rPr lang="en-US" sz="2400" smtClean="0">
                <a:latin typeface="Times New Roman" pitchFamily="18" charset="0"/>
                <a:cs typeface="Times New Roman" pitchFamily="18" charset="0"/>
              </a:rPr>
              <a:t>/ </a:t>
            </a:r>
            <a:r>
              <a:rPr lang="en-US" sz="2400">
                <a:latin typeface="Times New Roman" pitchFamily="18" charset="0"/>
                <a:cs typeface="Times New Roman" pitchFamily="18" charset="0"/>
              </a:rPr>
              <a:t>V </a:t>
            </a:r>
            <a:r>
              <a:rPr lang="en-US" sz="2400" smtClean="0">
                <a:latin typeface="Times New Roman" pitchFamily="18" charset="0"/>
                <a:cs typeface="Times New Roman" pitchFamily="18" charset="0"/>
              </a:rPr>
              <a:t>+</a:t>
            </a:r>
            <a:r>
              <a:rPr lang="sr-Cyrl-RS" sz="2400" smtClean="0">
                <a:latin typeface="Times New Roman" pitchFamily="18" charset="0"/>
                <a:cs typeface="Times New Roman" pitchFamily="18" charset="0"/>
              </a:rPr>
              <a:t>4</a:t>
            </a:r>
            <a:r>
              <a:rPr lang="en-US" sz="2400" smtClean="0">
                <a:latin typeface="Times New Roman" pitchFamily="18" charset="0"/>
                <a:cs typeface="Times New Roman" pitchFamily="18" charset="0"/>
              </a:rPr>
              <a:t>.</a:t>
            </a:r>
            <a:r>
              <a:rPr lang="sr-Cyrl-RS" sz="2400" smtClean="0">
                <a:latin typeface="Times New Roman" pitchFamily="18" charset="0"/>
                <a:cs typeface="Times New Roman" pitchFamily="18" charset="0"/>
              </a:rPr>
              <a:t>5</a:t>
            </a:r>
            <a:r>
              <a:rPr lang="en-US" sz="2400" smtClean="0">
                <a:latin typeface="Times New Roman" pitchFamily="18" charset="0"/>
                <a:cs typeface="Times New Roman" pitchFamily="18" charset="0"/>
              </a:rPr>
              <a:t>0                   OS</a:t>
            </a:r>
            <a:r>
              <a:rPr lang="sr-Cyrl-RS" sz="2400" smtClean="0">
                <a:latin typeface="Times New Roman" pitchFamily="18" charset="0"/>
                <a:cs typeface="Times New Roman" pitchFamily="18" charset="0"/>
              </a:rPr>
              <a:t> </a:t>
            </a:r>
            <a:r>
              <a:rPr lang="en-US" sz="2400" smtClean="0">
                <a:latin typeface="Times New Roman" pitchFamily="18" charset="0"/>
                <a:cs typeface="Times New Roman" pitchFamily="18" charset="0"/>
              </a:rPr>
              <a:t>H +</a:t>
            </a:r>
            <a:r>
              <a:rPr lang="sr-Cyrl-RS" sz="2400">
                <a:latin typeface="Times New Roman" pitchFamily="18" charset="0"/>
                <a:cs typeface="Times New Roman" pitchFamily="18" charset="0"/>
              </a:rPr>
              <a:t>4</a:t>
            </a:r>
            <a:r>
              <a:rPr lang="en-US" sz="2400" smtClean="0">
                <a:latin typeface="Times New Roman" pitchFamily="18" charset="0"/>
                <a:cs typeface="Times New Roman" pitchFamily="18" charset="0"/>
              </a:rPr>
              <a:t>.</a:t>
            </a:r>
            <a:r>
              <a:rPr lang="sr-Cyrl-RS" sz="2400" smtClean="0">
                <a:latin typeface="Times New Roman" pitchFamily="18" charset="0"/>
                <a:cs typeface="Times New Roman" pitchFamily="18" charset="0"/>
              </a:rPr>
              <a:t>0</a:t>
            </a:r>
            <a:r>
              <a:rPr lang="en-US" sz="2400" smtClean="0">
                <a:latin typeface="Times New Roman" pitchFamily="18" charset="0"/>
                <a:cs typeface="Times New Roman" pitchFamily="18" charset="0"/>
              </a:rPr>
              <a:t>/ </a:t>
            </a:r>
            <a:r>
              <a:rPr lang="en-US" sz="2400">
                <a:latin typeface="Times New Roman" pitchFamily="18" charset="0"/>
                <a:cs typeface="Times New Roman" pitchFamily="18" charset="0"/>
              </a:rPr>
              <a:t>V </a:t>
            </a:r>
            <a:r>
              <a:rPr lang="en-US" sz="2400" smtClean="0">
                <a:latin typeface="Times New Roman" pitchFamily="18" charset="0"/>
                <a:cs typeface="Times New Roman" pitchFamily="18" charset="0"/>
              </a:rPr>
              <a:t>+</a:t>
            </a:r>
            <a:r>
              <a:rPr lang="sr-Cyrl-RS" sz="2400">
                <a:latin typeface="Times New Roman" pitchFamily="18" charset="0"/>
                <a:cs typeface="Times New Roman" pitchFamily="18" charset="0"/>
              </a:rPr>
              <a:t>3</a:t>
            </a:r>
            <a:r>
              <a:rPr lang="en-US" sz="2400" smtClean="0">
                <a:latin typeface="Times New Roman" pitchFamily="18" charset="0"/>
                <a:cs typeface="Times New Roman" pitchFamily="18" charset="0"/>
              </a:rPr>
              <a:t>.</a:t>
            </a:r>
            <a:r>
              <a:rPr lang="sr-Latn-RS" sz="2400">
                <a:latin typeface="Times New Roman" pitchFamily="18" charset="0"/>
                <a:cs typeface="Times New Roman" pitchFamily="18" charset="0"/>
              </a:rPr>
              <a:t>0</a:t>
            </a:r>
            <a:r>
              <a:rPr lang="en-US" sz="2400" smtClean="0">
                <a:latin typeface="Times New Roman" pitchFamily="18" charset="0"/>
                <a:cs typeface="Times New Roman" pitchFamily="18" charset="0"/>
              </a:rPr>
              <a:t>      </a:t>
            </a:r>
            <a:r>
              <a:rPr lang="en-US" sz="2400">
                <a:latin typeface="Times New Roman" pitchFamily="18" charset="0"/>
                <a:cs typeface="Times New Roman" pitchFamily="18" charset="0"/>
              </a:rPr>
              <a:t/>
            </a:r>
            <a:br>
              <a:rPr lang="en-US" sz="2400">
                <a:latin typeface="Times New Roman" pitchFamily="18" charset="0"/>
                <a:cs typeface="Times New Roman" pitchFamily="18" charset="0"/>
              </a:rPr>
            </a:br>
            <a:r>
              <a:rPr lang="en-US" sz="2400">
                <a:latin typeface="Times New Roman" pitchFamily="18" charset="0"/>
                <a:cs typeface="Times New Roman" pitchFamily="18" charset="0"/>
              </a:rPr>
              <a:t>Dg </a:t>
            </a:r>
            <a:r>
              <a:rPr lang="en-US" sz="2400" smtClean="0">
                <a:latin typeface="Times New Roman" pitchFamily="18" charset="0"/>
                <a:cs typeface="Times New Roman" pitchFamily="18" charset="0"/>
              </a:rPr>
              <a:t>Anisohypermetropia</a:t>
            </a:r>
            <a:r>
              <a:rPr lang="sr-Cyrl-RS" sz="2400" smtClean="0">
                <a:latin typeface="Times New Roman" pitchFamily="18" charset="0"/>
                <a:cs typeface="Times New Roman" pitchFamily="18" charset="0"/>
              </a:rPr>
              <a:t>, А</a:t>
            </a:r>
            <a:r>
              <a:rPr lang="sr-Latn-RS" sz="2400" smtClean="0">
                <a:latin typeface="Times New Roman" pitchFamily="18" charset="0"/>
                <a:cs typeface="Times New Roman" pitchFamily="18" charset="0"/>
              </a:rPr>
              <a:t>stygmatismus hypermetropicus</a:t>
            </a:r>
          </a:p>
          <a:p>
            <a:r>
              <a:rPr lang="en-US" sz="2400">
                <a:latin typeface="Times New Roman" pitchFamily="18" charset="0"/>
                <a:cs typeface="Times New Roman" pitchFamily="18" charset="0"/>
              </a:rPr>
              <a:t>Cover </a:t>
            </a:r>
            <a:r>
              <a:rPr lang="sr-Cyrl-RS" sz="2400">
                <a:latin typeface="Times New Roman" pitchFamily="18" charset="0"/>
                <a:cs typeface="Times New Roman" pitchFamily="18" charset="0"/>
              </a:rPr>
              <a:t>тест: алтерирајућа езотропија </a:t>
            </a:r>
            <a:endParaRPr lang="sr-Cyrl-RS" sz="2400" smtClean="0">
              <a:latin typeface="Times New Roman" pitchFamily="18" charset="0"/>
              <a:cs typeface="Times New Roman" pitchFamily="18" charset="0"/>
            </a:endParaRPr>
          </a:p>
          <a:p>
            <a:r>
              <a:rPr lang="sr-Cyrl-RS" sz="2400" smtClean="0">
                <a:latin typeface="Times New Roman" pitchFamily="18" charset="0"/>
                <a:cs typeface="Times New Roman" pitchFamily="18" charset="0"/>
              </a:rPr>
              <a:t>Објективни </a:t>
            </a:r>
            <a:r>
              <a:rPr lang="sr-Cyrl-RS" sz="2400">
                <a:latin typeface="Times New Roman" pitchFamily="18" charset="0"/>
                <a:cs typeface="Times New Roman" pitchFamily="18" charset="0"/>
              </a:rPr>
              <a:t>угао разрокости: </a:t>
            </a:r>
            <a:r>
              <a:rPr lang="sr-Cyrl-RS" sz="2400" smtClean="0">
                <a:latin typeface="Times New Roman" pitchFamily="18" charset="0"/>
                <a:cs typeface="Times New Roman" pitchFamily="18" charset="0"/>
              </a:rPr>
              <a:t>даљина</a:t>
            </a:r>
            <a:r>
              <a:rPr lang="sr-Latn-RS" sz="2400" smtClean="0">
                <a:latin typeface="Times New Roman" pitchFamily="18" charset="0"/>
                <a:cs typeface="Times New Roman" pitchFamily="18" charset="0"/>
              </a:rPr>
              <a:t> </a:t>
            </a:r>
            <a:r>
              <a:rPr lang="sr-Cyrl-RS" sz="2400" smtClean="0">
                <a:latin typeface="Times New Roman" pitchFamily="18" charset="0"/>
                <a:cs typeface="Times New Roman" pitchFamily="18" charset="0"/>
              </a:rPr>
              <a:t>1</a:t>
            </a:r>
            <a:r>
              <a:rPr lang="sr-Latn-RS" sz="2400">
                <a:latin typeface="Times New Roman" pitchFamily="18" charset="0"/>
                <a:cs typeface="Times New Roman" pitchFamily="18" charset="0"/>
              </a:rPr>
              <a:t>6</a:t>
            </a:r>
            <a:r>
              <a:rPr lang="sr-Cyrl-RS" sz="2400" smtClean="0">
                <a:latin typeface="Times New Roman" pitchFamily="18" charset="0"/>
                <a:cs typeface="Times New Roman" pitchFamily="18" charset="0"/>
              </a:rPr>
              <a:t>° </a:t>
            </a:r>
            <a:r>
              <a:rPr lang="sr-Cyrl-RS" sz="2400">
                <a:latin typeface="Times New Roman" pitchFamily="18" charset="0"/>
                <a:cs typeface="Times New Roman" pitchFamily="18" charset="0"/>
              </a:rPr>
              <a:t>(</a:t>
            </a:r>
            <a:r>
              <a:rPr lang="sr-Cyrl-RS" sz="2400" smtClean="0">
                <a:latin typeface="Times New Roman" pitchFamily="18" charset="0"/>
                <a:cs typeface="Times New Roman" pitchFamily="18" charset="0"/>
              </a:rPr>
              <a:t>3</a:t>
            </a:r>
            <a:r>
              <a:rPr lang="sr-Latn-RS" sz="2400" smtClean="0">
                <a:latin typeface="Times New Roman" pitchFamily="18" charset="0"/>
                <a:cs typeface="Times New Roman" pitchFamily="18" charset="0"/>
              </a:rPr>
              <a:t>2</a:t>
            </a:r>
            <a:r>
              <a:rPr lang="en-US" sz="2400" smtClean="0">
                <a:latin typeface="Times New Roman" pitchFamily="18" charset="0"/>
                <a:cs typeface="Times New Roman" pitchFamily="18" charset="0"/>
              </a:rPr>
              <a:t>p</a:t>
            </a:r>
            <a:r>
              <a:rPr lang="el-GR" sz="2400">
                <a:latin typeface="Times New Roman" pitchFamily="18" charset="0"/>
                <a:cs typeface="Times New Roman" pitchFamily="18" charset="0"/>
              </a:rPr>
              <a:t>Δ) </a:t>
            </a:r>
            <a:r>
              <a:rPr lang="sr-Cyrl-RS" sz="2400">
                <a:latin typeface="Times New Roman" pitchFamily="18" charset="0"/>
                <a:cs typeface="Times New Roman" pitchFamily="18" charset="0"/>
              </a:rPr>
              <a:t>близина </a:t>
            </a:r>
            <a:r>
              <a:rPr lang="sr-Latn-RS" sz="2400" smtClean="0">
                <a:latin typeface="Times New Roman" pitchFamily="18" charset="0"/>
                <a:cs typeface="Times New Roman" pitchFamily="18" charset="0"/>
              </a:rPr>
              <a:t>24</a:t>
            </a:r>
            <a:r>
              <a:rPr lang="sr-Cyrl-RS" sz="2400" smtClean="0">
                <a:latin typeface="Times New Roman" pitchFamily="18" charset="0"/>
                <a:cs typeface="Times New Roman" pitchFamily="18" charset="0"/>
              </a:rPr>
              <a:t>°(</a:t>
            </a:r>
            <a:r>
              <a:rPr lang="sr-Latn-RS" sz="2400" smtClean="0">
                <a:latin typeface="Times New Roman" pitchFamily="18" charset="0"/>
                <a:cs typeface="Times New Roman" pitchFamily="18" charset="0"/>
              </a:rPr>
              <a:t>48</a:t>
            </a:r>
            <a:r>
              <a:rPr lang="en-US" sz="2400" smtClean="0">
                <a:latin typeface="Times New Roman" pitchFamily="18" charset="0"/>
                <a:cs typeface="Times New Roman" pitchFamily="18" charset="0"/>
              </a:rPr>
              <a:t>p</a:t>
            </a:r>
            <a:r>
              <a:rPr lang="el-GR" sz="2400">
                <a:latin typeface="Times New Roman" pitchFamily="18" charset="0"/>
                <a:cs typeface="Times New Roman" pitchFamily="18" charset="0"/>
              </a:rPr>
              <a:t>Δ)  (</a:t>
            </a:r>
            <a:r>
              <a:rPr lang="en-US" sz="2400">
                <a:latin typeface="Times New Roman" pitchFamily="18" charset="0"/>
                <a:cs typeface="Times New Roman" pitchFamily="18" charset="0"/>
              </a:rPr>
              <a:t>Hirchberg </a:t>
            </a:r>
            <a:r>
              <a:rPr lang="sr-Cyrl-RS" sz="2400">
                <a:latin typeface="Times New Roman" pitchFamily="18" charset="0"/>
                <a:cs typeface="Times New Roman" pitchFamily="18" charset="0"/>
              </a:rPr>
              <a:t>тест, Алтерирајући  </a:t>
            </a:r>
            <a:r>
              <a:rPr lang="en-US" sz="2400">
                <a:latin typeface="Times New Roman" pitchFamily="18" charset="0"/>
                <a:cs typeface="Times New Roman" pitchFamily="18" charset="0"/>
              </a:rPr>
              <a:t>Cover </a:t>
            </a:r>
            <a:r>
              <a:rPr lang="sr-Cyrl-RS" sz="2400">
                <a:latin typeface="Times New Roman" pitchFamily="18" charset="0"/>
                <a:cs typeface="Times New Roman" pitchFamily="18" charset="0"/>
              </a:rPr>
              <a:t>тест + </a:t>
            </a:r>
            <a:r>
              <a:rPr lang="sr-Cyrl-RS" sz="2400" smtClean="0">
                <a:latin typeface="Times New Roman" pitchFamily="18" charset="0"/>
                <a:cs typeface="Times New Roman" pitchFamily="18" charset="0"/>
              </a:rPr>
              <a:t>призме</a:t>
            </a:r>
            <a:r>
              <a:rPr lang="sr-Latn-RS" sz="2400" smtClean="0">
                <a:latin typeface="Times New Roman" pitchFamily="18" charset="0"/>
                <a:cs typeface="Times New Roman" pitchFamily="18" charset="0"/>
              </a:rPr>
              <a:t>)</a:t>
            </a:r>
            <a:r>
              <a:rPr lang="sr-Cyrl-RS" sz="2400" smtClean="0">
                <a:latin typeface="Times New Roman" pitchFamily="18" charset="0"/>
                <a:cs typeface="Times New Roman" pitchFamily="18" charset="0"/>
              </a:rPr>
              <a:t> </a:t>
            </a:r>
            <a:endParaRPr lang="sr-Cyrl-RS" sz="2400">
              <a:latin typeface="Times New Roman" pitchFamily="18" charset="0"/>
              <a:cs typeface="Times New Roman" pitchFamily="18" charset="0"/>
            </a:endParaRPr>
          </a:p>
          <a:p>
            <a:endParaRPr lang="en-US" sz="2400">
              <a:latin typeface="Times New Roman" pitchFamily="18" charset="0"/>
              <a:cs typeface="Times New Roman" pitchFamily="18" charset="0"/>
            </a:endParaRPr>
          </a:p>
        </p:txBody>
      </p:sp>
    </p:spTree>
    <p:extLst>
      <p:ext uri="{BB962C8B-B14F-4D97-AF65-F5344CB8AC3E}">
        <p14:creationId xmlns:p14="http://schemas.microsoft.com/office/powerpoint/2010/main" val="1630472084"/>
      </p:ext>
    </p:extLst>
  </p:cSld>
  <p:clrMapOvr>
    <a:masterClrMapping/>
  </p:clrMapOvr>
  <mc:AlternateContent xmlns:mc="http://schemas.openxmlformats.org/markup-compatibility/2006" xmlns:p14="http://schemas.microsoft.com/office/powerpoint/2010/main">
    <mc:Choice Requires="p14">
      <p:transition spd="slow" p14:dur="2000" advTm="80733"/>
    </mc:Choice>
    <mc:Fallback xmlns="">
      <p:transition spd="slow" advTm="80733"/>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a:xfrm>
            <a:off x="457200" y="274638"/>
            <a:ext cx="8229600" cy="639762"/>
          </a:xfrm>
        </p:spPr>
        <p:txBody>
          <a:bodyPr/>
          <a:lstStyle/>
          <a:p>
            <a:pPr eaLnBrk="1" hangingPunct="1"/>
            <a:r>
              <a:rPr lang="sr-Cyrl-CS" sz="2800" smtClean="0">
                <a:latin typeface="Times New Roman" pitchFamily="18" charset="0"/>
              </a:rPr>
              <a:t>Врсте разрокости</a:t>
            </a:r>
            <a:endParaRPr lang="en-US" sz="2800" smtClean="0">
              <a:latin typeface="Times New Roman" pitchFamily="18" charset="0"/>
            </a:endParaRPr>
          </a:p>
        </p:txBody>
      </p:sp>
      <p:pic>
        <p:nvPicPr>
          <p:cNvPr id="26627" name="Picture 5" descr="vrste razrokost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143000"/>
            <a:ext cx="35052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Picture 6" descr="vrste razrokost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295400"/>
            <a:ext cx="4206875"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3183554"/>
      </p:ext>
    </p:extLst>
  </p:cSld>
  <p:clrMapOvr>
    <a:masterClrMapping/>
  </p:clrMapOvr>
  <mc:AlternateContent xmlns:mc="http://schemas.openxmlformats.org/markup-compatibility/2006" xmlns:p14="http://schemas.microsoft.com/office/powerpoint/2010/main">
    <mc:Choice Requires="p14">
      <p:transition spd="slow" p14:dur="2000" advTm="12455"/>
    </mc:Choice>
    <mc:Fallback xmlns="">
      <p:transition spd="slow" advTm="12455"/>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10600" cy="1858962"/>
          </a:xfrm>
        </p:spPr>
        <p:txBody>
          <a:bodyPr>
            <a:normAutofit fontScale="90000"/>
          </a:bodyPr>
          <a:lstStyle/>
          <a:p>
            <a:r>
              <a:rPr lang="ru-RU" sz="2400">
                <a:latin typeface="Times New Roman" pitchFamily="18" charset="0"/>
                <a:cs typeface="Times New Roman" pitchFamily="18" charset="0"/>
              </a:rPr>
              <a:t>Преписана корекција</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OD + </a:t>
            </a:r>
            <a:r>
              <a:rPr lang="sr-Latn-RS" sz="2400" smtClean="0">
                <a:latin typeface="Times New Roman" pitchFamily="18" charset="0"/>
                <a:cs typeface="Times New Roman" pitchFamily="18" charset="0"/>
              </a:rPr>
              <a:t>3</a:t>
            </a:r>
            <a:r>
              <a:rPr lang="ru-RU" sz="2400" smtClean="0">
                <a:latin typeface="Times New Roman" pitchFamily="18" charset="0"/>
                <a:cs typeface="Times New Roman" pitchFamily="18" charset="0"/>
              </a:rPr>
              <a:t>.</a:t>
            </a:r>
            <a:r>
              <a:rPr lang="sr-Latn-RS" sz="2400" smtClean="0">
                <a:latin typeface="Times New Roman" pitchFamily="18" charset="0"/>
                <a:cs typeface="Times New Roman" pitchFamily="18" charset="0"/>
              </a:rPr>
              <a:t>5</a:t>
            </a:r>
            <a:r>
              <a:rPr lang="ru-RU" sz="2400" smtClean="0">
                <a:latin typeface="Times New Roman" pitchFamily="18" charset="0"/>
                <a:cs typeface="Times New Roman" pitchFamily="18" charset="0"/>
              </a:rPr>
              <a:t>0 </a:t>
            </a:r>
            <a:r>
              <a:rPr lang="ru-RU" sz="2400">
                <a:latin typeface="Times New Roman" pitchFamily="18" charset="0"/>
                <a:cs typeface="Times New Roman" pitchFamily="18" charset="0"/>
              </a:rPr>
              <a:t>Dsph </a:t>
            </a:r>
            <a:r>
              <a:rPr lang="sr-Latn-RS" sz="2400" smtClean="0">
                <a:latin typeface="Times New Roman" pitchFamily="18" charset="0"/>
                <a:cs typeface="Times New Roman" pitchFamily="18" charset="0"/>
              </a:rPr>
              <a:t>/+1.0Dcyl ax </a:t>
            </a:r>
            <a:r>
              <a:rPr lang="en-US" sz="2400">
                <a:latin typeface="Times New Roman" pitchFamily="18" charset="0"/>
                <a:cs typeface="Times New Roman" pitchFamily="18" charset="0"/>
              </a:rPr>
              <a:t>9</a:t>
            </a:r>
            <a:r>
              <a:rPr lang="sr-Latn-RS" sz="2400" smtClean="0">
                <a:latin typeface="Times New Roman" pitchFamily="18" charset="0"/>
                <a:cs typeface="Times New Roman" pitchFamily="18" charset="0"/>
              </a:rPr>
              <a:t>0</a:t>
            </a:r>
            <a:r>
              <a:rPr lang="ru-RU" sz="2400" smtClean="0">
                <a:latin typeface="Times New Roman" pitchFamily="18" charset="0"/>
                <a:cs typeface="Times New Roman" pitchFamily="18" charset="0"/>
              </a:rPr>
              <a:t> </a:t>
            </a:r>
            <a:r>
              <a:rPr lang="sr-Latn-RS" sz="2400" smtClean="0">
                <a:latin typeface="Times New Roman" pitchFamily="18" charset="0"/>
                <a:cs typeface="Times New Roman" pitchFamily="18" charset="0"/>
              </a:rPr>
              <a:t>  </a:t>
            </a:r>
            <a:r>
              <a:rPr lang="ru-RU" sz="2400" smtClean="0">
                <a:latin typeface="Times New Roman" pitchFamily="18" charset="0"/>
                <a:cs typeface="Times New Roman" pitchFamily="18" charset="0"/>
              </a:rPr>
              <a:t>   </a:t>
            </a:r>
            <a:r>
              <a:rPr lang="ru-RU" sz="2400">
                <a:latin typeface="Times New Roman" pitchFamily="18" charset="0"/>
                <a:cs typeface="Times New Roman" pitchFamily="18" charset="0"/>
              </a:rPr>
              <a:t>OS </a:t>
            </a:r>
            <a:r>
              <a:rPr lang="ru-RU" sz="2400" smtClean="0">
                <a:latin typeface="Times New Roman" pitchFamily="18" charset="0"/>
                <a:cs typeface="Times New Roman" pitchFamily="18" charset="0"/>
              </a:rPr>
              <a:t>+</a:t>
            </a:r>
            <a:r>
              <a:rPr lang="sr-Latn-RS" sz="2400" smtClean="0">
                <a:latin typeface="Times New Roman" pitchFamily="18" charset="0"/>
                <a:cs typeface="Times New Roman" pitchFamily="18" charset="0"/>
              </a:rPr>
              <a:t>2</a:t>
            </a:r>
            <a:r>
              <a:rPr lang="ru-RU" sz="2400" smtClean="0">
                <a:latin typeface="Times New Roman" pitchFamily="18" charset="0"/>
                <a:cs typeface="Times New Roman" pitchFamily="18" charset="0"/>
              </a:rPr>
              <a:t>.0 Dsph</a:t>
            </a:r>
            <a:r>
              <a:rPr lang="en-US" sz="2400" smtClean="0">
                <a:latin typeface="Times New Roman" pitchFamily="18" charset="0"/>
                <a:cs typeface="Times New Roman" pitchFamily="18" charset="0"/>
              </a:rPr>
              <a:t>/+</a:t>
            </a:r>
            <a:r>
              <a:rPr lang="sr-Latn-RS" sz="2400" smtClean="0">
                <a:latin typeface="Times New Roman" pitchFamily="18" charset="0"/>
                <a:cs typeface="Times New Roman" pitchFamily="18" charset="0"/>
              </a:rPr>
              <a:t>0</a:t>
            </a:r>
            <a:r>
              <a:rPr lang="en-US" sz="2400" smtClean="0">
                <a:latin typeface="Times New Roman" pitchFamily="18" charset="0"/>
                <a:cs typeface="Times New Roman" pitchFamily="18" charset="0"/>
              </a:rPr>
              <a:t>.</a:t>
            </a:r>
            <a:r>
              <a:rPr lang="sr-Latn-RS" sz="2400" smtClean="0">
                <a:latin typeface="Times New Roman" pitchFamily="18" charset="0"/>
                <a:cs typeface="Times New Roman" pitchFamily="18" charset="0"/>
              </a:rPr>
              <a:t>5</a:t>
            </a:r>
            <a:r>
              <a:rPr lang="en-US" sz="2400" smtClean="0">
                <a:latin typeface="Times New Roman" pitchFamily="18" charset="0"/>
                <a:cs typeface="Times New Roman" pitchFamily="18" charset="0"/>
              </a:rPr>
              <a:t>0Dcyl </a:t>
            </a:r>
            <a:r>
              <a:rPr lang="en-US" sz="2400">
                <a:latin typeface="Times New Roman" pitchFamily="18" charset="0"/>
                <a:cs typeface="Times New Roman" pitchFamily="18" charset="0"/>
              </a:rPr>
              <a:t>ax </a:t>
            </a:r>
            <a:r>
              <a:rPr lang="en-US" sz="2400" smtClean="0">
                <a:latin typeface="Times New Roman" pitchFamily="18" charset="0"/>
                <a:cs typeface="Times New Roman" pitchFamily="18" charset="0"/>
              </a:rPr>
              <a:t>90 </a:t>
            </a:r>
            <a:r>
              <a:rPr lang="ru-RU" sz="2400">
                <a:latin typeface="Times New Roman" pitchFamily="18" charset="0"/>
                <a:cs typeface="Times New Roman" pitchFamily="18" charset="0"/>
              </a:rPr>
              <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Са датом корекцијом </a:t>
            </a:r>
            <a:r>
              <a:rPr lang="ru-RU" sz="2400" smtClean="0">
                <a:latin typeface="Times New Roman" pitchFamily="18" charset="0"/>
                <a:cs typeface="Times New Roman" pitchFamily="18" charset="0"/>
              </a:rPr>
              <a:t>постигнут</a:t>
            </a:r>
            <a:r>
              <a:rPr lang="sr-Latn-RS" sz="2400" smtClean="0">
                <a:latin typeface="Times New Roman" pitchFamily="18" charset="0"/>
                <a:cs typeface="Times New Roman" pitchFamily="18" charset="0"/>
              </a:rPr>
              <a:t>o je </a:t>
            </a:r>
            <a:r>
              <a:rPr lang="sr-Cyrl-RS" sz="2400" smtClean="0">
                <a:latin typeface="Times New Roman" pitchFamily="18" charset="0"/>
                <a:cs typeface="Times New Roman" pitchFamily="18" charset="0"/>
              </a:rPr>
              <a:t>делимично смањење угла разрокости</a:t>
            </a:r>
            <a:r>
              <a:rPr lang="ru-RU" sz="2400">
                <a:latin typeface="Times New Roman" pitchFamily="18" charset="0"/>
                <a:cs typeface="Times New Roman" pitchFamily="18" charset="0"/>
              </a:rPr>
              <a:t> </a:t>
            </a:r>
            <a:r>
              <a:rPr lang="ru-RU" sz="2400" smtClean="0">
                <a:latin typeface="Times New Roman" pitchFamily="18" charset="0"/>
                <a:cs typeface="Times New Roman" pitchFamily="18" charset="0"/>
              </a:rPr>
              <a:t>али и даље са уочљивом езотропијом посебно десног ока (Алтерирајући Cover </a:t>
            </a:r>
            <a:r>
              <a:rPr lang="ru-RU" sz="2400">
                <a:latin typeface="Times New Roman" pitchFamily="18" charset="0"/>
                <a:cs typeface="Times New Roman" pitchFamily="18" charset="0"/>
              </a:rPr>
              <a:t>тест + призме)</a:t>
            </a:r>
            <a:endParaRPr lang="en-US" sz="2400">
              <a:latin typeface="Times New Roman" pitchFamily="18" charset="0"/>
              <a:cs typeface="Times New Roman" pitchFamily="18" charset="0"/>
            </a:endParaRP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4600" y="2167948"/>
            <a:ext cx="3810000"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4343400"/>
            <a:ext cx="3305175" cy="221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itle 1"/>
          <p:cNvSpPr txBox="1">
            <a:spLocks/>
          </p:cNvSpPr>
          <p:nvPr/>
        </p:nvSpPr>
        <p:spPr>
          <a:xfrm>
            <a:off x="152400" y="4343399"/>
            <a:ext cx="5105400" cy="2214563"/>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2400" smtClean="0">
                <a:latin typeface="Times New Roman" pitchFamily="18" charset="0"/>
                <a:cs typeface="Times New Roman" pitchFamily="18" charset="0"/>
              </a:rPr>
              <a:t>Због великог ризика од развоја слабовидости десног ока услед неједнаке хиперметропије на оба ока, као и чешће и дуже позиције е</a:t>
            </a:r>
            <a:r>
              <a:rPr lang="sr-Cyrl-RS" sz="2400">
                <a:latin typeface="Times New Roman" pitchFamily="18" charset="0"/>
                <a:cs typeface="Times New Roman" pitchFamily="18" charset="0"/>
              </a:rPr>
              <a:t>з</a:t>
            </a:r>
            <a:r>
              <a:rPr lang="ru-RU" sz="2400" smtClean="0">
                <a:latin typeface="Times New Roman" pitchFamily="18" charset="0"/>
                <a:cs typeface="Times New Roman" pitchFamily="18" charset="0"/>
              </a:rPr>
              <a:t>отропије, код детета је преписан режим оклузије (затварања) доминантног левог ока </a:t>
            </a:r>
            <a:endParaRPr lang="en-US" sz="2400">
              <a:latin typeface="Times New Roman" pitchFamily="18" charset="0"/>
              <a:cs typeface="Times New Roman" pitchFamily="18" charset="0"/>
            </a:endParaRPr>
          </a:p>
        </p:txBody>
      </p:sp>
    </p:spTree>
    <p:extLst>
      <p:ext uri="{BB962C8B-B14F-4D97-AF65-F5344CB8AC3E}">
        <p14:creationId xmlns:p14="http://schemas.microsoft.com/office/powerpoint/2010/main" val="3715855090"/>
      </p:ext>
    </p:extLst>
  </p:cSld>
  <p:clrMapOvr>
    <a:masterClrMapping/>
  </p:clrMapOvr>
  <mc:AlternateContent xmlns:mc="http://schemas.openxmlformats.org/markup-compatibility/2006" xmlns:p14="http://schemas.microsoft.com/office/powerpoint/2010/main">
    <mc:Choice Requires="p14">
      <p:transition spd="slow" p14:dur="2000" advTm="41694"/>
    </mc:Choice>
    <mc:Fallback xmlns="">
      <p:transition spd="slow" advTm="41694"/>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a:normAutofit fontScale="90000"/>
          </a:bodyPr>
          <a:lstStyle/>
          <a:p>
            <a:r>
              <a:rPr lang="ru-RU" sz="2000" smtClean="0">
                <a:latin typeface="Times New Roman" pitchFamily="18" charset="0"/>
                <a:cs typeface="Times New Roman" pitchFamily="18" charset="0"/>
              </a:rPr>
              <a:t>Пошто ношење </a:t>
            </a:r>
            <a:r>
              <a:rPr lang="ru-RU" sz="2000">
                <a:latin typeface="Times New Roman" pitchFamily="18" charset="0"/>
                <a:cs typeface="Times New Roman" pitchFamily="18" charset="0"/>
              </a:rPr>
              <a:t>наочара није у потпуности кориговало девијацију, код дечака је са напуњене 4 године живота извршена хируршка интервенција </a:t>
            </a:r>
            <a:r>
              <a:rPr lang="ru-RU" sz="2000" smtClean="0">
                <a:latin typeface="Times New Roman" pitchFamily="18" charset="0"/>
                <a:cs typeface="Times New Roman" pitchFamily="18" charset="0"/>
              </a:rPr>
              <a:t>слабљења </a:t>
            </a:r>
            <a:r>
              <a:rPr lang="ru-RU" sz="2000">
                <a:latin typeface="Times New Roman" pitchFamily="18" charset="0"/>
                <a:cs typeface="Times New Roman" pitchFamily="18" charset="0"/>
              </a:rPr>
              <a:t>унутрашњих правих мишића који су задужени за конвергенцију ока   (Ретропозиција унутрашњих правих </a:t>
            </a:r>
            <a:r>
              <a:rPr lang="ru-RU" sz="2000" smtClean="0">
                <a:latin typeface="Times New Roman" pitchFamily="18" charset="0"/>
                <a:cs typeface="Times New Roman" pitchFamily="18" charset="0"/>
              </a:rPr>
              <a:t>мишића на оба ока) </a:t>
            </a:r>
            <a:r>
              <a:rPr lang="ru-RU" sz="2000">
                <a:latin typeface="Times New Roman" pitchFamily="18" charset="0"/>
                <a:cs typeface="Times New Roman" pitchFamily="18" charset="0"/>
              </a:rPr>
              <a:t>комбинована са мијектомијом </a:t>
            </a:r>
            <a:r>
              <a:rPr lang="ru-RU" sz="2000" smtClean="0">
                <a:latin typeface="Times New Roman" pitchFamily="18" charset="0"/>
                <a:cs typeface="Times New Roman" pitchFamily="18" charset="0"/>
              </a:rPr>
              <a:t> (јачањем) спољашњег </a:t>
            </a:r>
            <a:r>
              <a:rPr lang="ru-RU" sz="2000">
                <a:latin typeface="Times New Roman" pitchFamily="18" charset="0"/>
                <a:cs typeface="Times New Roman" pitchFamily="18" charset="0"/>
              </a:rPr>
              <a:t>правог </a:t>
            </a:r>
            <a:r>
              <a:rPr lang="ru-RU" sz="2000" smtClean="0">
                <a:latin typeface="Times New Roman" pitchFamily="18" charset="0"/>
                <a:cs typeface="Times New Roman" pitchFamily="18" charset="0"/>
              </a:rPr>
              <a:t>мишића на десном оку.</a:t>
            </a:r>
            <a:endParaRPr lang="en-US" sz="2000">
              <a:latin typeface="Times New Roman" pitchFamily="18" charset="0"/>
              <a:cs typeface="Times New Roman"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199" y="1981200"/>
            <a:ext cx="4080533" cy="229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38232" y="1981200"/>
            <a:ext cx="4081698" cy="2292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04800" y="4328855"/>
            <a:ext cx="8423932" cy="923330"/>
          </a:xfrm>
          <a:prstGeom prst="rect">
            <a:avLst/>
          </a:prstGeom>
        </p:spPr>
        <p:txBody>
          <a:bodyPr wrap="square">
            <a:spAutoFit/>
          </a:bodyPr>
          <a:lstStyle/>
          <a:p>
            <a:r>
              <a:rPr lang="sr-Cyrl-RS">
                <a:latin typeface="Times New Roman" pitchFamily="18" charset="0"/>
                <a:cs typeface="Times New Roman" pitchFamily="18" charset="0"/>
              </a:rPr>
              <a:t>Ретропозиција → 1мм смањује угао  за 3</a:t>
            </a:r>
            <a:r>
              <a:rPr lang="en-US" smtClean="0">
                <a:latin typeface="Times New Roman" pitchFamily="18" charset="0"/>
                <a:cs typeface="Times New Roman" pitchFamily="18" charset="0"/>
              </a:rPr>
              <a:t>º</a:t>
            </a:r>
            <a:r>
              <a:rPr lang="sr-Cyrl-RS" smtClean="0">
                <a:latin typeface="Times New Roman" pitchFamily="18" charset="0"/>
                <a:cs typeface="Times New Roman" pitchFamily="18" charset="0"/>
              </a:rPr>
              <a:t>  Мијектомија  </a:t>
            </a:r>
            <a:r>
              <a:rPr lang="sr-Cyrl-RS">
                <a:latin typeface="Times New Roman" pitchFamily="18" charset="0"/>
                <a:cs typeface="Times New Roman" pitchFamily="18" charset="0"/>
              </a:rPr>
              <a:t>→ 1мм смањује угао за 1.5</a:t>
            </a:r>
            <a:r>
              <a:rPr lang="en-US" smtClean="0">
                <a:latin typeface="Times New Roman" pitchFamily="18" charset="0"/>
                <a:cs typeface="Times New Roman" pitchFamily="18" charset="0"/>
              </a:rPr>
              <a:t>º</a:t>
            </a:r>
            <a:endParaRPr lang="sr-Cyrl-RS">
              <a:latin typeface="Times New Roman" pitchFamily="18" charset="0"/>
              <a:cs typeface="Times New Roman" pitchFamily="18" charset="0"/>
            </a:endParaRPr>
          </a:p>
          <a:p>
            <a:r>
              <a:rPr lang="sr-Cyrl-RS" smtClean="0">
                <a:latin typeface="Times New Roman" pitchFamily="18" charset="0"/>
                <a:cs typeface="Times New Roman" pitchFamily="18" charset="0"/>
              </a:rPr>
              <a:t>(ако </a:t>
            </a:r>
            <a:r>
              <a:rPr lang="sr-Cyrl-RS">
                <a:latin typeface="Times New Roman" pitchFamily="18" charset="0"/>
                <a:cs typeface="Times New Roman" pitchFamily="18" charset="0"/>
              </a:rPr>
              <a:t>се у једном оку оперишу оба мишића тј. ретропозиција и мијектомија ефекат је већи за 20%  (1мм ретропозиције 3</a:t>
            </a:r>
            <a:r>
              <a:rPr lang="en-US">
                <a:latin typeface="Times New Roman" pitchFamily="18" charset="0"/>
                <a:cs typeface="Times New Roman" pitchFamily="18" charset="0"/>
              </a:rPr>
              <a:t>º + 1</a:t>
            </a:r>
            <a:r>
              <a:rPr lang="sr-Cyrl-RS">
                <a:latin typeface="Times New Roman" pitchFamily="18" charset="0"/>
                <a:cs typeface="Times New Roman" pitchFamily="18" charset="0"/>
              </a:rPr>
              <a:t>мм мијектомије 1.5</a:t>
            </a:r>
            <a:r>
              <a:rPr lang="en-US">
                <a:latin typeface="Times New Roman" pitchFamily="18" charset="0"/>
                <a:cs typeface="Times New Roman" pitchFamily="18" charset="0"/>
              </a:rPr>
              <a:t>º + 20% = 5.5º)</a:t>
            </a:r>
          </a:p>
        </p:txBody>
      </p:sp>
      <p:sp>
        <p:nvSpPr>
          <p:cNvPr id="8" name="Rectangle 7"/>
          <p:cNvSpPr/>
          <p:nvPr/>
        </p:nvSpPr>
        <p:spPr>
          <a:xfrm>
            <a:off x="228600" y="5562600"/>
            <a:ext cx="8631565" cy="923330"/>
          </a:xfrm>
          <a:prstGeom prst="rect">
            <a:avLst/>
          </a:prstGeom>
        </p:spPr>
        <p:txBody>
          <a:bodyPr wrap="square">
            <a:spAutoFit/>
          </a:bodyPr>
          <a:lstStyle/>
          <a:p>
            <a:r>
              <a:rPr lang="sr-Cyrl-RS">
                <a:latin typeface="Times New Roman" pitchFamily="18" charset="0"/>
                <a:cs typeface="Times New Roman" pitchFamily="18" charset="0"/>
              </a:rPr>
              <a:t>Р</a:t>
            </a:r>
            <a:r>
              <a:rPr lang="sr-Cyrl-RS" smtClean="0">
                <a:latin typeface="Times New Roman" pitchFamily="18" charset="0"/>
                <a:cs typeface="Times New Roman" pitchFamily="18" charset="0"/>
              </a:rPr>
              <a:t>едовни контролни прегледи су потребни </a:t>
            </a:r>
            <a:r>
              <a:rPr lang="ru-RU">
                <a:latin typeface="Times New Roman" pitchFamily="18" charset="0"/>
                <a:cs typeface="Times New Roman" pitchFamily="18" charset="0"/>
              </a:rPr>
              <a:t>з</a:t>
            </a:r>
            <a:r>
              <a:rPr lang="ru-RU" smtClean="0">
                <a:latin typeface="Times New Roman" pitchFamily="18" charset="0"/>
                <a:cs typeface="Times New Roman" pitchFamily="18" charset="0"/>
              </a:rPr>
              <a:t>бог </a:t>
            </a:r>
            <a:r>
              <a:rPr lang="ru-RU">
                <a:latin typeface="Times New Roman" pitchFamily="18" charset="0"/>
                <a:cs typeface="Times New Roman" pitchFamily="18" charset="0"/>
              </a:rPr>
              <a:t>промене вредности хиперметропије током раста </a:t>
            </a:r>
            <a:r>
              <a:rPr lang="sr-Cyrl-RS" smtClean="0">
                <a:latin typeface="Times New Roman" pitchFamily="18" charset="0"/>
                <a:cs typeface="Times New Roman" pitchFamily="18" charset="0"/>
              </a:rPr>
              <a:t>ради благовремене корекције рефракције, плеоптичког и ортоптичког третмана као  и благовременог уочавања поновне појаве девијације очију...</a:t>
            </a:r>
            <a:endParaRPr lang="en-US">
              <a:latin typeface="Times New Roman" pitchFamily="18" charset="0"/>
              <a:cs typeface="Times New Roman" pitchFamily="18" charset="0"/>
            </a:endParaRPr>
          </a:p>
        </p:txBody>
      </p:sp>
    </p:spTree>
    <p:extLst>
      <p:ext uri="{BB962C8B-B14F-4D97-AF65-F5344CB8AC3E}">
        <p14:creationId xmlns:p14="http://schemas.microsoft.com/office/powerpoint/2010/main" val="3955481665"/>
      </p:ext>
    </p:extLst>
  </p:cSld>
  <p:clrMapOvr>
    <a:masterClrMapping/>
  </p:clrMapOvr>
  <mc:AlternateContent xmlns:mc="http://schemas.openxmlformats.org/markup-compatibility/2006" xmlns:p14="http://schemas.microsoft.com/office/powerpoint/2010/main">
    <mc:Choice Requires="p14">
      <p:transition spd="slow" p14:dur="2000" advTm="100033"/>
    </mc:Choice>
    <mc:Fallback xmlns="">
      <p:transition spd="slow" advTm="100033"/>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1" name="Rectangle 3"/>
          <p:cNvSpPr>
            <a:spLocks noGrp="1" noRot="1" noChangeArrowheads="1"/>
          </p:cNvSpPr>
          <p:nvPr>
            <p:ph type="body" idx="4294967295"/>
          </p:nvPr>
        </p:nvSpPr>
        <p:spPr>
          <a:xfrm>
            <a:off x="301625" y="838200"/>
            <a:ext cx="8613775" cy="5791200"/>
          </a:xfrm>
        </p:spPr>
        <p:txBody>
          <a:bodyPr>
            <a:normAutofit/>
          </a:bodyPr>
          <a:lstStyle/>
          <a:p>
            <a:pPr algn="just" eaLnBrk="1" hangingPunct="1">
              <a:lnSpc>
                <a:spcPct val="90000"/>
              </a:lnSpc>
              <a:buFont typeface="Arial" pitchFamily="34" charset="0"/>
              <a:buChar char="►"/>
              <a:defRPr/>
            </a:pPr>
            <a:r>
              <a:rPr lang="sr-Cyrl-CS" sz="2400" dirty="0" smtClean="0">
                <a:solidFill>
                  <a:srgbClr val="000000"/>
                </a:solidFill>
                <a:effectLst/>
                <a:latin typeface="Times New Roman" pitchFamily="18" charset="0"/>
                <a:cs typeface="Times New Roman" pitchFamily="18" charset="0"/>
              </a:rPr>
              <a:t>Унилатерално или (ретко) билатерално смањење видне оштрине узроковано неким обликом видне депривације и/или абнормалном бинокуларном интеракцијом за коју се не може наћи узрок у обољењу ока или видних путева. </a:t>
            </a:r>
            <a:endParaRPr lang="en-US" sz="2400" dirty="0">
              <a:solidFill>
                <a:srgbClr val="000000"/>
              </a:solidFill>
              <a:latin typeface="Times New Roman" pitchFamily="18" charset="0"/>
              <a:cs typeface="Times New Roman" pitchFamily="18" charset="0"/>
            </a:endParaRPr>
          </a:p>
          <a:p>
            <a:pPr algn="just" eaLnBrk="1" hangingPunct="1">
              <a:lnSpc>
                <a:spcPct val="90000"/>
              </a:lnSpc>
              <a:buFont typeface="Arial" pitchFamily="34" charset="0"/>
              <a:buChar char="►"/>
              <a:defRPr/>
            </a:pPr>
            <a:r>
              <a:rPr lang="sr-Cyrl-CS" sz="2400" dirty="0" smtClean="0">
                <a:solidFill>
                  <a:srgbClr val="000000"/>
                </a:solidFill>
                <a:effectLst/>
                <a:latin typeface="Times New Roman" pitchFamily="18" charset="0"/>
                <a:cs typeface="Times New Roman" pitchFamily="18" charset="0"/>
              </a:rPr>
              <a:t>У</a:t>
            </a:r>
            <a:r>
              <a:rPr lang="sr-Cyrl-CS" sz="2400" dirty="0" smtClean="0">
                <a:solidFill>
                  <a:srgbClr val="000000"/>
                </a:solidFill>
                <a:effectLst/>
                <a:latin typeface="Times New Roman" pitchFamily="18" charset="0"/>
              </a:rPr>
              <a:t> одсудству органске лезије разлика најбоље кориговане видне оштрине између два ока </a:t>
            </a:r>
            <a:r>
              <a:rPr lang="sr-Cyrl-CS" sz="2400" b="1" i="1" u="sng" dirty="0" smtClean="0">
                <a:solidFill>
                  <a:srgbClr val="000000"/>
                </a:solidFill>
                <a:effectLst/>
                <a:latin typeface="Times New Roman" pitchFamily="18" charset="0"/>
              </a:rPr>
              <a:t>од 2 реда или више</a:t>
            </a:r>
            <a:r>
              <a:rPr lang="sr-Cyrl-CS" sz="2400" dirty="0" smtClean="0">
                <a:solidFill>
                  <a:srgbClr val="000000"/>
                </a:solidFill>
                <a:effectLst/>
                <a:latin typeface="Times New Roman" pitchFamily="18" charset="0"/>
              </a:rPr>
              <a:t> указује на амблиопију</a:t>
            </a:r>
            <a:r>
              <a:rPr lang="en-US" sz="2400" dirty="0" smtClean="0"/>
              <a:t> </a:t>
            </a:r>
            <a:endParaRPr lang="sr-Cyrl-RS" sz="2400" dirty="0" smtClean="0">
              <a:solidFill>
                <a:srgbClr val="000000"/>
              </a:solidFill>
              <a:effectLst/>
              <a:latin typeface="Times New Roman" pitchFamily="18" charset="0"/>
              <a:cs typeface="Times New Roman" pitchFamily="18" charset="0"/>
            </a:endParaRPr>
          </a:p>
          <a:p>
            <a:pPr eaLnBrk="1" hangingPunct="1">
              <a:lnSpc>
                <a:spcPct val="90000"/>
              </a:lnSpc>
              <a:buFont typeface="Arial" pitchFamily="34" charset="0"/>
              <a:buNone/>
              <a:defRPr/>
            </a:pPr>
            <a:r>
              <a:rPr lang="sr-Cyrl-CS" sz="2400" dirty="0" smtClean="0">
                <a:solidFill>
                  <a:srgbClr val="000000"/>
                </a:solidFill>
                <a:effectLst/>
                <a:latin typeface="Times New Roman" pitchFamily="18" charset="0"/>
                <a:cs typeface="Times New Roman" pitchFamily="18" charset="0"/>
              </a:rPr>
              <a:t>                        </a:t>
            </a:r>
            <a:r>
              <a:rPr lang="sr-Cyrl-CS" sz="2800" dirty="0" smtClean="0">
                <a:solidFill>
                  <a:srgbClr val="000000"/>
                </a:solidFill>
                <a:effectLst/>
                <a:latin typeface="Times New Roman" pitchFamily="18" charset="0"/>
                <a:cs typeface="Times New Roman" pitchFamily="18" charset="0"/>
              </a:rPr>
              <a:t>      1. Органска </a:t>
            </a:r>
            <a:endParaRPr lang="en-US" sz="2800" dirty="0" smtClean="0">
              <a:solidFill>
                <a:srgbClr val="000000"/>
              </a:solidFill>
              <a:effectLst/>
              <a:latin typeface="Times New Roman" pitchFamily="18" charset="0"/>
              <a:cs typeface="Times New Roman" pitchFamily="18" charset="0"/>
            </a:endParaRPr>
          </a:p>
          <a:p>
            <a:pPr eaLnBrk="1" hangingPunct="1">
              <a:lnSpc>
                <a:spcPct val="90000"/>
              </a:lnSpc>
              <a:buFont typeface="Arial" pitchFamily="34" charset="0"/>
              <a:buNone/>
              <a:defRPr/>
            </a:pPr>
            <a:r>
              <a:rPr lang="sr-Cyrl-CS" sz="2800" dirty="0" smtClean="0">
                <a:solidFill>
                  <a:srgbClr val="000000"/>
                </a:solidFill>
                <a:effectLst/>
                <a:latin typeface="Times New Roman" pitchFamily="18" charset="0"/>
                <a:cs typeface="Times New Roman" pitchFamily="18" charset="0"/>
              </a:rPr>
              <a:t>                           </a:t>
            </a:r>
            <a:r>
              <a:rPr lang="sr-Cyrl-CS" sz="2800" u="sng" dirty="0" smtClean="0">
                <a:solidFill>
                  <a:srgbClr val="000000"/>
                </a:solidFill>
                <a:effectLst/>
                <a:latin typeface="Times New Roman" pitchFamily="18" charset="0"/>
                <a:cs typeface="Times New Roman" pitchFamily="18" charset="0"/>
              </a:rPr>
              <a:t>2. Функционална</a:t>
            </a:r>
            <a:endParaRPr lang="en-US" sz="2800" u="sng" dirty="0" smtClean="0">
              <a:solidFill>
                <a:srgbClr val="000000"/>
              </a:solidFill>
              <a:effectLst/>
              <a:latin typeface="Times New Roman" pitchFamily="18" charset="0"/>
              <a:cs typeface="Times New Roman" pitchFamily="18" charset="0"/>
            </a:endParaRPr>
          </a:p>
          <a:p>
            <a:pPr eaLnBrk="1" hangingPunct="1">
              <a:lnSpc>
                <a:spcPct val="90000"/>
              </a:lnSpc>
              <a:buFont typeface="Arial" pitchFamily="34" charset="0"/>
              <a:buNone/>
              <a:defRPr/>
            </a:pPr>
            <a:r>
              <a:rPr lang="sr-Cyrl-CS" sz="2800" dirty="0" smtClean="0">
                <a:solidFill>
                  <a:srgbClr val="000000"/>
                </a:solidFill>
                <a:effectLst/>
                <a:latin typeface="Times New Roman" pitchFamily="18" charset="0"/>
                <a:cs typeface="Times New Roman" pitchFamily="18" charset="0"/>
              </a:rPr>
              <a:t>                           3. Релативна</a:t>
            </a:r>
            <a:endParaRPr lang="en-US" sz="2800" dirty="0" smtClean="0">
              <a:solidFill>
                <a:srgbClr val="000000"/>
              </a:solidFill>
              <a:effectLst/>
              <a:latin typeface="Times New Roman" pitchFamily="18" charset="0"/>
              <a:cs typeface="Times New Roman" pitchFamily="18" charset="0"/>
            </a:endParaRPr>
          </a:p>
          <a:p>
            <a:pPr eaLnBrk="1" hangingPunct="1">
              <a:lnSpc>
                <a:spcPct val="90000"/>
              </a:lnSpc>
              <a:buFont typeface="Arial" pitchFamily="34" charset="0"/>
              <a:buNone/>
              <a:defRPr/>
            </a:pPr>
            <a:endParaRPr lang="en-US" sz="2800" dirty="0" smtClean="0">
              <a:solidFill>
                <a:srgbClr val="000000"/>
              </a:solidFill>
              <a:effectLst/>
              <a:latin typeface="Times New Roman" pitchFamily="18" charset="0"/>
              <a:cs typeface="Times New Roman" pitchFamily="18" charset="0"/>
            </a:endParaRPr>
          </a:p>
          <a:p>
            <a:pPr algn="just" eaLnBrk="1" hangingPunct="1">
              <a:lnSpc>
                <a:spcPct val="90000"/>
              </a:lnSpc>
              <a:buFont typeface="Arial" pitchFamily="34" charset="0"/>
              <a:buChar char="►"/>
              <a:defRPr/>
            </a:pPr>
            <a:r>
              <a:rPr lang="sr-Cyrl-CS" sz="2400" b="1" dirty="0" smtClean="0">
                <a:effectLst/>
                <a:latin typeface="Times New Roman" pitchFamily="18" charset="0"/>
              </a:rPr>
              <a:t>ТЕШКА</a:t>
            </a:r>
            <a:r>
              <a:rPr lang="sr-Cyrl-CS" sz="2400" dirty="0" smtClean="0">
                <a:effectLst/>
                <a:latin typeface="Times New Roman" pitchFamily="18" charset="0"/>
              </a:rPr>
              <a:t>(</a:t>
            </a:r>
            <a:r>
              <a:rPr lang="en-US" sz="2400" dirty="0" smtClean="0">
                <a:effectLst/>
                <a:latin typeface="Times New Roman" pitchFamily="18" charset="0"/>
                <a:cs typeface="Times New Roman" pitchFamily="18" charset="0"/>
              </a:rPr>
              <a:t>&lt;</a:t>
            </a:r>
            <a:r>
              <a:rPr lang="sr-Cyrl-CS" sz="2400" dirty="0" smtClean="0">
                <a:effectLst/>
                <a:latin typeface="Times New Roman" pitchFamily="18" charset="0"/>
              </a:rPr>
              <a:t>0.1) </a:t>
            </a:r>
            <a:r>
              <a:rPr lang="sr-Cyrl-CS" sz="2400" b="1" dirty="0" smtClean="0">
                <a:effectLst/>
                <a:latin typeface="Times New Roman" pitchFamily="18" charset="0"/>
              </a:rPr>
              <a:t>СРЕДЊА</a:t>
            </a:r>
            <a:r>
              <a:rPr lang="sr-Cyrl-CS" sz="2400" dirty="0" smtClean="0">
                <a:effectLst/>
                <a:latin typeface="Times New Roman" pitchFamily="18" charset="0"/>
              </a:rPr>
              <a:t> (0.1-0.3) </a:t>
            </a:r>
            <a:r>
              <a:rPr lang="en-US" sz="2400" dirty="0" smtClean="0">
                <a:effectLst/>
                <a:latin typeface="Times New Roman" pitchFamily="18" charset="0"/>
              </a:rPr>
              <a:t> </a:t>
            </a:r>
            <a:r>
              <a:rPr lang="sr-Cyrl-CS" sz="2400" b="1" dirty="0" smtClean="0">
                <a:effectLst/>
                <a:latin typeface="Times New Roman" pitchFamily="18" charset="0"/>
              </a:rPr>
              <a:t>БЛАГА </a:t>
            </a:r>
            <a:r>
              <a:rPr lang="sr-Cyrl-CS" sz="2400" dirty="0" smtClean="0">
                <a:effectLst/>
                <a:latin typeface="Times New Roman" pitchFamily="18" charset="0"/>
              </a:rPr>
              <a:t>(0.3-0.8)</a:t>
            </a:r>
          </a:p>
          <a:p>
            <a:pPr algn="just" eaLnBrk="1" hangingPunct="1">
              <a:lnSpc>
                <a:spcPct val="90000"/>
              </a:lnSpc>
              <a:buFont typeface="Arial" pitchFamily="34" charset="0"/>
              <a:buNone/>
              <a:defRPr/>
            </a:pPr>
            <a:r>
              <a:rPr lang="sr-Cyrl-RS" sz="2400" dirty="0" smtClean="0">
                <a:effectLst/>
              </a:rPr>
              <a:t> </a:t>
            </a:r>
            <a:endParaRPr lang="en-US" sz="2400" dirty="0" smtClean="0">
              <a:effectLst/>
              <a:latin typeface="Times New Roman" pitchFamily="18" charset="0"/>
            </a:endParaRPr>
          </a:p>
        </p:txBody>
      </p:sp>
      <p:sp>
        <p:nvSpPr>
          <p:cNvPr id="4099" name="Title 5"/>
          <p:cNvSpPr>
            <a:spLocks noGrp="1"/>
          </p:cNvSpPr>
          <p:nvPr>
            <p:ph type="title" idx="4294967295"/>
          </p:nvPr>
        </p:nvSpPr>
        <p:spPr>
          <a:xfrm>
            <a:off x="301625" y="228600"/>
            <a:ext cx="8540750" cy="457200"/>
          </a:xfrm>
          <a:noFill/>
        </p:spPr>
        <p:txBody>
          <a:bodyPr>
            <a:normAutofit fontScale="90000"/>
          </a:bodyPr>
          <a:lstStyle/>
          <a:p>
            <a:pPr eaLnBrk="1" hangingPunct="1"/>
            <a:r>
              <a:rPr lang="sr-Cyrl-RS" sz="2800" smtClean="0">
                <a:solidFill>
                  <a:srgbClr val="FF0000"/>
                </a:solidFill>
                <a:effectLst/>
                <a:latin typeface="Times New Roman" pitchFamily="18" charset="0"/>
                <a:cs typeface="Times New Roman" pitchFamily="18" charset="0"/>
              </a:rPr>
              <a:t>АМБЛИОПИЈА-ДЕФИНИЦИЈА</a:t>
            </a:r>
            <a:endParaRPr lang="en-US" sz="2800" smtClean="0">
              <a:solidFill>
                <a:srgbClr val="FF0000"/>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700660473"/>
      </p:ext>
    </p:extLst>
  </p:cSld>
  <p:clrMapOvr>
    <a:masterClrMapping/>
  </p:clrMapOvr>
  <mc:AlternateContent xmlns:mc="http://schemas.openxmlformats.org/markup-compatibility/2006" xmlns:p14="http://schemas.microsoft.com/office/powerpoint/2010/main">
    <mc:Choice Requires="p14">
      <p:transition spd="slow" p14:dur="2000" advTm="57926"/>
    </mc:Choice>
    <mc:Fallback xmlns="">
      <p:transition spd="slow" advTm="57926"/>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Rot="1" noChangeArrowheads="1"/>
          </p:cNvSpPr>
          <p:nvPr>
            <p:ph type="body" sz="half" idx="1"/>
          </p:nvPr>
        </p:nvSpPr>
        <p:spPr>
          <a:xfrm>
            <a:off x="301625" y="304800"/>
            <a:ext cx="8613775" cy="2133600"/>
          </a:xfrm>
        </p:spPr>
        <p:txBody>
          <a:bodyPr/>
          <a:lstStyle/>
          <a:p>
            <a:pPr marL="0" indent="0" algn="ctr" eaLnBrk="1" hangingPunct="1">
              <a:buNone/>
              <a:defRPr/>
            </a:pPr>
            <a:r>
              <a:rPr lang="sr-Cyrl-CS" b="1" i="1" smtClean="0">
                <a:solidFill>
                  <a:srgbClr val="FF0000"/>
                </a:solidFill>
                <a:latin typeface="Times New Roman" pitchFamily="18" charset="0"/>
                <a:cs typeface="Times New Roman" pitchFamily="18" charset="0"/>
              </a:rPr>
              <a:t>ФУНКЦИОНАЛНА АМБЛИОПИЈА</a:t>
            </a:r>
            <a:r>
              <a:rPr lang="sr-Cyrl-CS" smtClean="0">
                <a:latin typeface="Times New Roman" pitchFamily="18" charset="0"/>
                <a:cs typeface="Times New Roman" pitchFamily="18" charset="0"/>
              </a:rPr>
              <a:t>          </a:t>
            </a:r>
            <a:endParaRPr lang="en-US" smtClean="0">
              <a:latin typeface="Times New Roman" pitchFamily="18" charset="0"/>
              <a:cs typeface="Times New Roman" pitchFamily="18" charset="0"/>
            </a:endParaRPr>
          </a:p>
          <a:p>
            <a:pPr eaLnBrk="1" hangingPunct="1">
              <a:defRPr/>
            </a:pPr>
            <a:endParaRPr lang="en-US" sz="2400">
              <a:solidFill>
                <a:srgbClr val="000000"/>
              </a:solidFill>
              <a:effectLst/>
              <a:latin typeface="Times New Roman" pitchFamily="18" charset="0"/>
              <a:cs typeface="Times New Roman" pitchFamily="18" charset="0"/>
            </a:endParaRPr>
          </a:p>
          <a:p>
            <a:pPr marL="0" indent="0" eaLnBrk="1" hangingPunct="1">
              <a:buNone/>
              <a:defRPr/>
            </a:pPr>
            <a:r>
              <a:rPr lang="sr-Cyrl-RS" sz="2400" smtClean="0">
                <a:solidFill>
                  <a:srgbClr val="000000"/>
                </a:solidFill>
                <a:latin typeface="Times New Roman" pitchFamily="18" charset="0"/>
                <a:cs typeface="Times New Roman" pitchFamily="18" charset="0"/>
              </a:rPr>
              <a:t>С</a:t>
            </a:r>
            <a:r>
              <a:rPr lang="sr-Cyrl-CS" sz="2400" smtClean="0">
                <a:solidFill>
                  <a:srgbClr val="000000"/>
                </a:solidFill>
                <a:effectLst/>
                <a:latin typeface="Times New Roman" pitchFamily="18" charset="0"/>
                <a:cs typeface="Times New Roman" pitchFamily="18" charset="0"/>
              </a:rPr>
              <a:t>нижена </a:t>
            </a:r>
            <a:r>
              <a:rPr lang="sr-Cyrl-CS" sz="2400" dirty="0" smtClean="0">
                <a:solidFill>
                  <a:srgbClr val="000000"/>
                </a:solidFill>
                <a:effectLst/>
                <a:latin typeface="Times New Roman" pitchFamily="18" charset="0"/>
                <a:cs typeface="Times New Roman" pitchFamily="18" charset="0"/>
              </a:rPr>
              <a:t>видна оштрина најчешће једног ока, која се не може кориговати оптичким помагалима (наочарима или сочивима), а на оку и оптичким путевима нема </a:t>
            </a:r>
            <a:r>
              <a:rPr lang="sr-Cyrl-CS" sz="2400" smtClean="0">
                <a:solidFill>
                  <a:srgbClr val="000000"/>
                </a:solidFill>
                <a:effectLst/>
                <a:latin typeface="Times New Roman" pitchFamily="18" charset="0"/>
                <a:cs typeface="Times New Roman" pitchFamily="18" charset="0"/>
              </a:rPr>
              <a:t>анатомских промена</a:t>
            </a:r>
            <a:endParaRPr lang="en-US" sz="2400" smtClean="0">
              <a:solidFill>
                <a:srgbClr val="000000"/>
              </a:solidFill>
              <a:effectLst/>
              <a:latin typeface="Times New Roman" pitchFamily="18" charset="0"/>
              <a:cs typeface="Times New Roman" pitchFamily="18" charset="0"/>
            </a:endParaRPr>
          </a:p>
          <a:p>
            <a:pPr marL="0" indent="0" eaLnBrk="1" hangingPunct="1">
              <a:buNone/>
              <a:defRPr/>
            </a:pPr>
            <a:endParaRPr lang="en-US" sz="2400">
              <a:solidFill>
                <a:srgbClr val="000000"/>
              </a:solidFill>
              <a:latin typeface="Times New Roman" pitchFamily="18" charset="0"/>
              <a:cs typeface="Times New Roman" pitchFamily="18" charset="0"/>
            </a:endParaRPr>
          </a:p>
        </p:txBody>
      </p:sp>
      <p:sp>
        <p:nvSpPr>
          <p:cNvPr id="205827" name="Rectangle 3"/>
          <p:cNvSpPr>
            <a:spLocks noGrp="1" noRot="1" noChangeArrowheads="1"/>
          </p:cNvSpPr>
          <p:nvPr>
            <p:ph type="body" sz="half" idx="2"/>
          </p:nvPr>
        </p:nvSpPr>
        <p:spPr>
          <a:xfrm>
            <a:off x="304800" y="3276600"/>
            <a:ext cx="8686800" cy="3276600"/>
          </a:xfrm>
        </p:spPr>
        <p:txBody>
          <a:bodyPr/>
          <a:lstStyle/>
          <a:p>
            <a:pPr eaLnBrk="1" hangingPunct="1">
              <a:defRPr/>
            </a:pPr>
            <a:r>
              <a:rPr lang="sr-Cyrl-CS" sz="2400" smtClean="0">
                <a:solidFill>
                  <a:srgbClr val="000000"/>
                </a:solidFill>
                <a:effectLst/>
                <a:latin typeface="Times New Roman" pitchFamily="18" charset="0"/>
                <a:cs typeface="Times New Roman" pitchFamily="18" charset="0"/>
              </a:rPr>
              <a:t>РАЗРОКОСТ-</a:t>
            </a:r>
            <a:r>
              <a:rPr lang="sr-Cyrl-CS" sz="2400" b="1" i="1" smtClean="0">
                <a:solidFill>
                  <a:srgbClr val="000000"/>
                </a:solidFill>
                <a:effectLst/>
                <a:latin typeface="Times New Roman" pitchFamily="18" charset="0"/>
                <a:cs typeface="Times New Roman" pitchFamily="18" charset="0"/>
              </a:rPr>
              <a:t> </a:t>
            </a:r>
            <a:r>
              <a:rPr lang="sr-Cyrl-CS" sz="2400" i="1" dirty="0" smtClean="0">
                <a:solidFill>
                  <a:srgbClr val="000000"/>
                </a:solidFill>
                <a:effectLst/>
                <a:latin typeface="Times New Roman" pitchFamily="18" charset="0"/>
                <a:cs typeface="Times New Roman" pitchFamily="18" charset="0"/>
              </a:rPr>
              <a:t>Страбична амблиопија (</a:t>
            </a:r>
            <a:r>
              <a:rPr lang="sr-Latn-CS" sz="2400" i="1" dirty="0" smtClean="0">
                <a:solidFill>
                  <a:srgbClr val="000000"/>
                </a:solidFill>
                <a:effectLst/>
                <a:latin typeface="Times New Roman" pitchFamily="18" charset="0"/>
                <a:cs typeface="Times New Roman" pitchFamily="18" charset="0"/>
              </a:rPr>
              <a:t>Amblyopia </a:t>
            </a:r>
            <a:r>
              <a:rPr lang="sr-Latn-CS" sz="2400" i="1" smtClean="0">
                <a:solidFill>
                  <a:srgbClr val="000000"/>
                </a:solidFill>
                <a:effectLst/>
                <a:latin typeface="Times New Roman" pitchFamily="18" charset="0"/>
                <a:cs typeface="Times New Roman" pitchFamily="18" charset="0"/>
              </a:rPr>
              <a:t>strabica</a:t>
            </a:r>
            <a:r>
              <a:rPr lang="sr-Cyrl-CS" sz="2400" i="1" smtClean="0">
                <a:solidFill>
                  <a:srgbClr val="000000"/>
                </a:solidFill>
                <a:effectLst/>
                <a:latin typeface="Times New Roman" pitchFamily="18" charset="0"/>
                <a:cs typeface="Times New Roman" pitchFamily="18" charset="0"/>
              </a:rPr>
              <a:t>)</a:t>
            </a:r>
            <a:r>
              <a:rPr lang="sr-Cyrl-RS" sz="2400" i="1" smtClean="0">
                <a:solidFill>
                  <a:srgbClr val="000000"/>
                </a:solidFill>
                <a:latin typeface="Times New Roman" pitchFamily="18" charset="0"/>
                <a:cs typeface="Times New Roman" pitchFamily="18" charset="0"/>
              </a:rPr>
              <a:t> </a:t>
            </a:r>
            <a:r>
              <a:rPr lang="sr-Cyrl-RS" sz="2400" smtClean="0">
                <a:solidFill>
                  <a:srgbClr val="000000"/>
                </a:solidFill>
                <a:latin typeface="Times New Roman" pitchFamily="18" charset="0"/>
                <a:cs typeface="Times New Roman" pitchFamily="18" charset="0"/>
              </a:rPr>
              <a:t>она је у скоро 40% случајева узрок амблиопије</a:t>
            </a:r>
            <a:endParaRPr lang="sr-Cyrl-CS" sz="2400" dirty="0" smtClean="0">
              <a:solidFill>
                <a:srgbClr val="000000"/>
              </a:solidFill>
              <a:effectLst/>
              <a:latin typeface="Times New Roman" pitchFamily="18" charset="0"/>
              <a:cs typeface="Times New Roman" pitchFamily="18" charset="0"/>
            </a:endParaRPr>
          </a:p>
          <a:p>
            <a:pPr eaLnBrk="1" hangingPunct="1">
              <a:defRPr/>
            </a:pPr>
            <a:r>
              <a:rPr lang="sr-Cyrl-CS" sz="2400" smtClean="0">
                <a:solidFill>
                  <a:srgbClr val="000000"/>
                </a:solidFill>
                <a:effectLst/>
                <a:latin typeface="Times New Roman" pitchFamily="18" charset="0"/>
                <a:cs typeface="Times New Roman" pitchFamily="18" charset="0"/>
              </a:rPr>
              <a:t>АНИЗОМЕТРОПНА </a:t>
            </a:r>
            <a:r>
              <a:rPr lang="sr-Cyrl-CS" sz="2400" i="1" dirty="0" smtClean="0">
                <a:solidFill>
                  <a:srgbClr val="000000"/>
                </a:solidFill>
                <a:effectLst/>
                <a:latin typeface="Times New Roman" pitchFamily="18" charset="0"/>
                <a:cs typeface="Times New Roman" pitchFamily="18" charset="0"/>
              </a:rPr>
              <a:t>(</a:t>
            </a:r>
            <a:r>
              <a:rPr lang="sr-Latn-CS" sz="2400" i="1" dirty="0" smtClean="0">
                <a:solidFill>
                  <a:srgbClr val="000000"/>
                </a:solidFill>
                <a:effectLst/>
                <a:latin typeface="Times New Roman" pitchFamily="18" charset="0"/>
                <a:cs typeface="Times New Roman" pitchFamily="18" charset="0"/>
              </a:rPr>
              <a:t>Amblyopia ex anisometropia)</a:t>
            </a:r>
            <a:endParaRPr lang="sr-Cyrl-RS" sz="2400" i="1" dirty="0" smtClean="0">
              <a:solidFill>
                <a:srgbClr val="000000"/>
              </a:solidFill>
              <a:effectLst/>
              <a:latin typeface="Times New Roman" pitchFamily="18" charset="0"/>
              <a:cs typeface="Times New Roman" pitchFamily="18" charset="0"/>
            </a:endParaRPr>
          </a:p>
          <a:p>
            <a:pPr eaLnBrk="1" hangingPunct="1">
              <a:defRPr/>
            </a:pPr>
            <a:r>
              <a:rPr lang="sr-Cyrl-CS" sz="2400" smtClean="0">
                <a:solidFill>
                  <a:srgbClr val="000000"/>
                </a:solidFill>
                <a:effectLst/>
                <a:latin typeface="Times New Roman" pitchFamily="18" charset="0"/>
                <a:cs typeface="Times New Roman" pitchFamily="18" charset="0"/>
              </a:rPr>
              <a:t>ИЗО-АМЕТРОПНА </a:t>
            </a:r>
            <a:r>
              <a:rPr lang="sr-Cyrl-CS" sz="2400" i="1" dirty="0" smtClean="0">
                <a:solidFill>
                  <a:srgbClr val="000000"/>
                </a:solidFill>
                <a:effectLst/>
                <a:latin typeface="Times New Roman" pitchFamily="18" charset="0"/>
                <a:cs typeface="Times New Roman" pitchFamily="18" charset="0"/>
              </a:rPr>
              <a:t>амблиопија</a:t>
            </a:r>
          </a:p>
          <a:p>
            <a:pPr eaLnBrk="1" hangingPunct="1">
              <a:defRPr/>
            </a:pPr>
            <a:r>
              <a:rPr lang="sr-Cyrl-CS" sz="2400" smtClean="0">
                <a:solidFill>
                  <a:srgbClr val="000000"/>
                </a:solidFill>
                <a:effectLst/>
                <a:latin typeface="Times New Roman" pitchFamily="18" charset="0"/>
                <a:cs typeface="Times New Roman" pitchFamily="18" charset="0"/>
              </a:rPr>
              <a:t>МЕРИДИОНАЛНА </a:t>
            </a:r>
            <a:r>
              <a:rPr lang="sr-Cyrl-CS" sz="2400" i="1" dirty="0" smtClean="0">
                <a:solidFill>
                  <a:srgbClr val="000000"/>
                </a:solidFill>
                <a:effectLst/>
                <a:latin typeface="Times New Roman" pitchFamily="18" charset="0"/>
                <a:cs typeface="Times New Roman" pitchFamily="18" charset="0"/>
              </a:rPr>
              <a:t>амблиопија</a:t>
            </a:r>
          </a:p>
          <a:p>
            <a:pPr eaLnBrk="1" hangingPunct="1">
              <a:buFont typeface="Arial" charset="0"/>
              <a:buNone/>
              <a:defRPr/>
            </a:pPr>
            <a:endParaRPr lang="sr-Cyrl-CS" sz="2400" b="1" i="1" dirty="0" smtClean="0">
              <a:latin typeface="Times New Roman" pitchFamily="18" charset="0"/>
              <a:cs typeface="Times New Roman" pitchFamily="18" charset="0"/>
            </a:endParaRPr>
          </a:p>
          <a:p>
            <a:pPr eaLnBrk="1" hangingPunct="1">
              <a:buFont typeface="Arial" charset="0"/>
              <a:buNone/>
              <a:defRPr/>
            </a:pPr>
            <a:endParaRPr lang="sr-Cyrl-CS" sz="1800" b="1" i="1" dirty="0" smtClean="0">
              <a:latin typeface="Times New Roman" pitchFamily="18" charset="0"/>
              <a:cs typeface="Times New Roman" pitchFamily="18" charset="0"/>
            </a:endParaRPr>
          </a:p>
          <a:p>
            <a:pPr eaLnBrk="1" hangingPunct="1">
              <a:buFont typeface="Arial" charset="0"/>
              <a:buNone/>
              <a:defRPr/>
            </a:pPr>
            <a:endParaRPr lang="en-US" sz="24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585424690"/>
      </p:ext>
    </p:extLst>
  </p:cSld>
  <p:clrMapOvr>
    <a:masterClrMapping/>
  </p:clrMapOvr>
  <mc:AlternateContent xmlns:mc="http://schemas.openxmlformats.org/markup-compatibility/2006" xmlns:p14="http://schemas.microsoft.com/office/powerpoint/2010/main">
    <mc:Choice Requires="p14">
      <p:transition spd="slow" p14:dur="2000" advTm="41160"/>
    </mc:Choice>
    <mc:Fallback xmlns="">
      <p:transition spd="slow" advTm="4116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p:cNvSpPr>
          <p:nvPr>
            <p:ph type="title"/>
          </p:nvPr>
        </p:nvSpPr>
        <p:spPr/>
        <p:txBody>
          <a:bodyPr/>
          <a:lstStyle/>
          <a:p>
            <a:pPr eaLnBrk="1" hangingPunct="1"/>
            <a:r>
              <a:rPr lang="sr-Cyrl-CS" sz="3200" smtClean="0">
                <a:latin typeface="Times New Roman" pitchFamily="18" charset="0"/>
              </a:rPr>
              <a:t>Развој супресије и амблиопије</a:t>
            </a:r>
            <a:endParaRPr lang="en-US" sz="3200" smtClean="0">
              <a:latin typeface="Times New Roman" pitchFamily="18" charset="0"/>
            </a:endParaRPr>
          </a:p>
        </p:txBody>
      </p:sp>
      <p:pic>
        <p:nvPicPr>
          <p:cNvPr id="18435" name="Picture 5" descr="razvoj ambliopij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819400"/>
            <a:ext cx="8382000" cy="289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3"/>
          <p:cNvGrpSpPr/>
          <p:nvPr/>
        </p:nvGrpSpPr>
        <p:grpSpPr>
          <a:xfrm>
            <a:off x="457200" y="1294046"/>
            <a:ext cx="8382000" cy="1372953"/>
            <a:chOff x="0" y="3617402"/>
            <a:chExt cx="4343400" cy="1050426"/>
          </a:xfrm>
        </p:grpSpPr>
        <p:sp>
          <p:nvSpPr>
            <p:cNvPr id="5" name="Rounded Rectangle 4"/>
            <p:cNvSpPr/>
            <p:nvPr/>
          </p:nvSpPr>
          <p:spPr>
            <a:xfrm>
              <a:off x="0" y="3617402"/>
              <a:ext cx="4343400" cy="105042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 name="Rounded Rectangle 4"/>
            <p:cNvSpPr/>
            <p:nvPr/>
          </p:nvSpPr>
          <p:spPr>
            <a:xfrm>
              <a:off x="51278" y="3668680"/>
              <a:ext cx="4240844" cy="94787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just" defTabSz="711200">
                <a:lnSpc>
                  <a:spcPct val="90000"/>
                </a:lnSpc>
                <a:spcBef>
                  <a:spcPct val="0"/>
                </a:spcBef>
                <a:spcAft>
                  <a:spcPct val="35000"/>
                </a:spcAft>
              </a:pPr>
              <a:r>
                <a:rPr lang="sr-Cyrl-CS" kern="1200" dirty="0" smtClean="0">
                  <a:latin typeface="Times New Roman" pitchFamily="18" charset="0"/>
                  <a:cs typeface="Times New Roman" pitchFamily="18" charset="0"/>
                </a:rPr>
                <a:t>Код амблиопије “факултативни скотом супресије “ прелази у </a:t>
              </a:r>
              <a:r>
                <a:rPr lang="sr-Cyrl-CS" b="1" i="1" u="sng" kern="1200" dirty="0" smtClean="0">
                  <a:latin typeface="Times New Roman" pitchFamily="18" charset="0"/>
                  <a:cs typeface="Times New Roman" pitchFamily="18" charset="0"/>
                </a:rPr>
                <a:t>“обавезни скотом инхибиције”</a:t>
              </a:r>
              <a:r>
                <a:rPr lang="sr-Cyrl-CS" kern="1200" dirty="0" smtClean="0">
                  <a:latin typeface="Times New Roman" pitchFamily="18" charset="0"/>
                  <a:cs typeface="Times New Roman" pitchFamily="18" charset="0"/>
                </a:rPr>
                <a:t> тј. од раније бинокуларног феномена постаје строго монокуларан</a:t>
              </a:r>
              <a:endParaRPr lang="en-US" kern="1200" dirty="0">
                <a:latin typeface="Times New Roman" pitchFamily="18" charset="0"/>
                <a:cs typeface="Times New Roman" pitchFamily="18" charset="0"/>
              </a:endParaRPr>
            </a:p>
          </p:txBody>
        </p:sp>
      </p:grpSp>
    </p:spTree>
    <p:extLst>
      <p:ext uri="{BB962C8B-B14F-4D97-AF65-F5344CB8AC3E}">
        <p14:creationId xmlns:p14="http://schemas.microsoft.com/office/powerpoint/2010/main" val="3283643668"/>
      </p:ext>
    </p:extLst>
  </p:cSld>
  <p:clrMapOvr>
    <a:masterClrMapping/>
  </p:clrMapOvr>
  <mc:AlternateContent xmlns:mc="http://schemas.openxmlformats.org/markup-compatibility/2006" xmlns:p14="http://schemas.microsoft.com/office/powerpoint/2010/main">
    <mc:Choice Requires="p14">
      <p:transition spd="slow" p14:dur="2000" advTm="23579"/>
    </mc:Choice>
    <mc:Fallback xmlns="">
      <p:transition spd="slow" advTm="23579"/>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6"/>
          <p:cNvSpPr>
            <a:spLocks noGrp="1" noRot="1" noChangeArrowheads="1"/>
          </p:cNvSpPr>
          <p:nvPr>
            <p:ph type="body" sz="half" idx="2"/>
          </p:nvPr>
        </p:nvSpPr>
        <p:spPr>
          <a:xfrm>
            <a:off x="304800" y="1905000"/>
            <a:ext cx="8610600" cy="4724400"/>
          </a:xfrm>
        </p:spPr>
        <p:txBody>
          <a:bodyPr/>
          <a:lstStyle/>
          <a:p>
            <a:pPr marL="0" indent="0" algn="just" eaLnBrk="1" hangingPunct="1">
              <a:lnSpc>
                <a:spcPct val="90000"/>
              </a:lnSpc>
              <a:buNone/>
            </a:pPr>
            <a:r>
              <a:rPr lang="sr-Cyrl-CS" sz="2000" b="1" i="1" smtClean="0">
                <a:solidFill>
                  <a:srgbClr val="FF0000"/>
                </a:solidFill>
                <a:effectLst/>
                <a:latin typeface="Times New Roman" pitchFamily="18" charset="0"/>
              </a:rPr>
              <a:t>1. код депривационе амблиопије</a:t>
            </a:r>
            <a:r>
              <a:rPr lang="sr-Cyrl-CS" sz="2000" smtClean="0">
                <a:effectLst/>
                <a:latin typeface="Times New Roman" pitchFamily="18" charset="0"/>
              </a:rPr>
              <a:t>: он је врло кратак (неколико недеља до неколико месеци)</a:t>
            </a:r>
          </a:p>
          <a:p>
            <a:pPr algn="just" eaLnBrk="1" hangingPunct="1">
              <a:lnSpc>
                <a:spcPct val="90000"/>
              </a:lnSpc>
              <a:buFont typeface="Arial" charset="0"/>
              <a:buNone/>
            </a:pPr>
            <a:r>
              <a:rPr lang="sr-Cyrl-CS" sz="2000" smtClean="0">
                <a:effectLst/>
                <a:latin typeface="Times New Roman" pitchFamily="18" charset="0"/>
              </a:rPr>
              <a:t>    *</a:t>
            </a:r>
            <a:r>
              <a:rPr lang="sr-Cyrl-CS" sz="2000" u="sng" smtClean="0">
                <a:effectLst/>
                <a:latin typeface="Times New Roman" pitchFamily="18" charset="0"/>
              </a:rPr>
              <a:t>унилатерална густа катарката</a:t>
            </a:r>
            <a:r>
              <a:rPr lang="sr-Cyrl-CS" sz="2000" smtClean="0">
                <a:effectLst/>
                <a:latin typeface="Times New Roman" pitchFamily="18" charset="0"/>
              </a:rPr>
              <a:t>: треба је хитно оперисати (</a:t>
            </a:r>
            <a:r>
              <a:rPr lang="sr-Cyrl-CS" sz="2000" u="sng" smtClean="0">
                <a:effectLst/>
                <a:latin typeface="Times New Roman" pitchFamily="18" charset="0"/>
              </a:rPr>
              <a:t>у првих неколико дана</a:t>
            </a:r>
            <a:r>
              <a:rPr lang="sr-Cyrl-CS" sz="2000" smtClean="0">
                <a:effectLst/>
                <a:latin typeface="Times New Roman" pitchFamily="18" charset="0"/>
              </a:rPr>
              <a:t> живота), а затим следи интензивна терапија амблиопије. Упркос свему резултати су често лоши. Ако се катаракта открије после 16 недеља живота, тј. после 4-ог месеца амблиопија </a:t>
            </a:r>
            <a:r>
              <a:rPr lang="en-US" sz="2000" smtClean="0">
                <a:effectLst/>
                <a:latin typeface="Times New Roman" pitchFamily="18" charset="0"/>
              </a:rPr>
              <a:t>je </a:t>
            </a:r>
            <a:r>
              <a:rPr lang="sr-Cyrl-CS" sz="2000" smtClean="0">
                <a:effectLst/>
                <a:latin typeface="Times New Roman" pitchFamily="18" charset="0"/>
              </a:rPr>
              <a:t>већ иреверзибилна </a:t>
            </a:r>
          </a:p>
          <a:p>
            <a:pPr algn="just" eaLnBrk="1" hangingPunct="1">
              <a:lnSpc>
                <a:spcPct val="90000"/>
              </a:lnSpc>
              <a:buFont typeface="Arial" charset="0"/>
              <a:buNone/>
            </a:pPr>
            <a:r>
              <a:rPr lang="sr-Cyrl-CS" sz="2000" smtClean="0">
                <a:effectLst/>
                <a:latin typeface="Times New Roman" pitchFamily="18" charset="0"/>
              </a:rPr>
              <a:t>    *</a:t>
            </a:r>
            <a:r>
              <a:rPr lang="sr-Cyrl-CS" sz="2000" u="sng" smtClean="0">
                <a:effectLst/>
                <a:latin typeface="Times New Roman" pitchFamily="18" charset="0"/>
              </a:rPr>
              <a:t>билатералне густе катаракте</a:t>
            </a:r>
            <a:r>
              <a:rPr lang="sr-Cyrl-CS" sz="2000" smtClean="0">
                <a:effectLst/>
                <a:latin typeface="Times New Roman" pitchFamily="18" charset="0"/>
              </a:rPr>
              <a:t>: захтевају рану операцију (</a:t>
            </a:r>
            <a:r>
              <a:rPr lang="sr-Cyrl-CS" sz="2000" u="sng" smtClean="0">
                <a:effectLst/>
                <a:latin typeface="Times New Roman" pitchFamily="18" charset="0"/>
              </a:rPr>
              <a:t>до 6 недеља старости</a:t>
            </a:r>
            <a:r>
              <a:rPr lang="sr-Cyrl-CS" sz="2000" smtClean="0">
                <a:effectLst/>
                <a:latin typeface="Times New Roman" pitchFamily="18" charset="0"/>
              </a:rPr>
              <a:t>) да би се спречио развој депривационе амблиопије. Ако је захваћеност асиметрична, прво треба оперисати око са гушћом катарактом</a:t>
            </a:r>
          </a:p>
          <a:p>
            <a:pPr marL="0" indent="0" algn="just" eaLnBrk="1" hangingPunct="1">
              <a:lnSpc>
                <a:spcPct val="90000"/>
              </a:lnSpc>
              <a:buNone/>
            </a:pPr>
            <a:r>
              <a:rPr lang="sr-Cyrl-CS" sz="2000" b="1" i="1" smtClean="0">
                <a:solidFill>
                  <a:srgbClr val="FF0000"/>
                </a:solidFill>
                <a:effectLst/>
                <a:latin typeface="Times New Roman" pitchFamily="18" charset="0"/>
              </a:rPr>
              <a:t>2. код страбичне амблиопије</a:t>
            </a:r>
            <a:r>
              <a:rPr lang="sr-Cyrl-CS" sz="2000" smtClean="0">
                <a:effectLst/>
                <a:latin typeface="Times New Roman" pitchFamily="18" charset="0"/>
              </a:rPr>
              <a:t> до 7-8 године</a:t>
            </a:r>
            <a:endParaRPr lang="sr-Cyrl-CS" sz="2000" b="1" i="1" smtClean="0">
              <a:effectLst/>
              <a:latin typeface="Times New Roman" pitchFamily="18" charset="0"/>
            </a:endParaRPr>
          </a:p>
          <a:p>
            <a:pPr marL="0" indent="0" algn="just" eaLnBrk="1" hangingPunct="1">
              <a:lnSpc>
                <a:spcPct val="90000"/>
              </a:lnSpc>
              <a:buNone/>
            </a:pPr>
            <a:r>
              <a:rPr lang="sr-Cyrl-CS" sz="2000" b="1" i="1" smtClean="0">
                <a:solidFill>
                  <a:srgbClr val="FF0000"/>
                </a:solidFill>
                <a:effectLst/>
                <a:latin typeface="Times New Roman" pitchFamily="18" charset="0"/>
              </a:rPr>
              <a:t>3. код анизометропичне амблиопије</a:t>
            </a:r>
            <a:r>
              <a:rPr lang="sr-Cyrl-CS" sz="2000" smtClean="0">
                <a:effectLst/>
                <a:latin typeface="Times New Roman" pitchFamily="18" charset="0"/>
              </a:rPr>
              <a:t> до 11-12 године</a:t>
            </a:r>
          </a:p>
        </p:txBody>
      </p:sp>
      <p:sp>
        <p:nvSpPr>
          <p:cNvPr id="23559" name="Rectangle 7"/>
          <p:cNvSpPr>
            <a:spLocks noGrp="1" noRot="1" noChangeArrowheads="1"/>
          </p:cNvSpPr>
          <p:nvPr>
            <p:ph type="body" sz="half" idx="1"/>
          </p:nvPr>
        </p:nvSpPr>
        <p:spPr>
          <a:xfrm>
            <a:off x="304800" y="533400"/>
            <a:ext cx="8537575" cy="1066800"/>
          </a:xfrm>
        </p:spPr>
        <p:txBody>
          <a:bodyPr/>
          <a:lstStyle/>
          <a:p>
            <a:pPr marL="0" indent="0" algn="ctr" eaLnBrk="1" hangingPunct="1">
              <a:lnSpc>
                <a:spcPct val="90000"/>
              </a:lnSpc>
              <a:buNone/>
              <a:defRPr/>
            </a:pPr>
            <a:r>
              <a:rPr lang="sr-Cyrl-CS" sz="2400" smtClean="0">
                <a:latin typeface="Times New Roman" pitchFamily="18" charset="0"/>
              </a:rPr>
              <a:t>            </a:t>
            </a:r>
            <a:r>
              <a:rPr lang="sr-Cyrl-CS" sz="2400" smtClean="0">
                <a:solidFill>
                  <a:srgbClr val="FF0000"/>
                </a:solidFill>
                <a:effectLst/>
                <a:latin typeface="Times New Roman" pitchFamily="18" charset="0"/>
              </a:rPr>
              <a:t>„Сензитивни“  период амблиопиј</a:t>
            </a:r>
            <a:r>
              <a:rPr lang="sr-Latn-CS" sz="2400" smtClean="0">
                <a:solidFill>
                  <a:srgbClr val="FF0000"/>
                </a:solidFill>
                <a:effectLst/>
                <a:latin typeface="Times New Roman" pitchFamily="18" charset="0"/>
              </a:rPr>
              <a:t>e:</a:t>
            </a:r>
            <a:r>
              <a:rPr lang="sr-Latn-CS" sz="2000" smtClean="0">
                <a:effectLst/>
                <a:latin typeface="Times New Roman" pitchFamily="18" charset="0"/>
              </a:rPr>
              <a:t> </a:t>
            </a:r>
            <a:r>
              <a:rPr lang="sr-Cyrl-CS" sz="2000" smtClean="0">
                <a:effectLst/>
                <a:latin typeface="Times New Roman" pitchFamily="18" charset="0"/>
              </a:rPr>
              <a:t>                                           период до када се амблиопија може искоренити тј. до кога она може бити реверзибилна.</a:t>
            </a:r>
          </a:p>
        </p:txBody>
      </p:sp>
    </p:spTree>
    <p:extLst>
      <p:ext uri="{BB962C8B-B14F-4D97-AF65-F5344CB8AC3E}">
        <p14:creationId xmlns:p14="http://schemas.microsoft.com/office/powerpoint/2010/main" val="1704212039"/>
      </p:ext>
    </p:extLst>
  </p:cSld>
  <p:clrMapOvr>
    <a:masterClrMapping/>
  </p:clrMapOvr>
  <mc:AlternateContent xmlns:mc="http://schemas.openxmlformats.org/markup-compatibility/2006" xmlns:p14="http://schemas.microsoft.com/office/powerpoint/2010/main">
    <mc:Choice Requires="p14">
      <p:transition spd="slow" p14:dur="2000" advTm="56939"/>
    </mc:Choice>
    <mc:Fallback xmlns="">
      <p:transition spd="slow" advTm="56939"/>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457200" y="228600"/>
          <a:ext cx="8229600" cy="11890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Content Placeholder 5"/>
          <p:cNvGraphicFramePr>
            <a:graphicFrameLocks noGrp="1"/>
          </p:cNvGraphicFramePr>
          <p:nvPr>
            <p:ph sz="half" idx="1"/>
          </p:nvPr>
        </p:nvGraphicFramePr>
        <p:xfrm>
          <a:off x="304800" y="1524000"/>
          <a:ext cx="4267200" cy="4953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7" name="Content Placeholder 6"/>
          <p:cNvGraphicFramePr>
            <a:graphicFrameLocks noGrp="1"/>
          </p:cNvGraphicFramePr>
          <p:nvPr>
            <p:ph sz="half" idx="2"/>
          </p:nvPr>
        </p:nvGraphicFramePr>
        <p:xfrm>
          <a:off x="4648200" y="4800600"/>
          <a:ext cx="4267200" cy="16764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pic>
        <p:nvPicPr>
          <p:cNvPr id="21509" name="Picture 6" descr="flaster ambliopia"/>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015163" y="2133600"/>
            <a:ext cx="1852612"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7" descr="flaster ambliopia"/>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800600" y="2159000"/>
            <a:ext cx="2133600" cy="195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3628947"/>
      </p:ext>
    </p:extLst>
  </p:cSld>
  <p:clrMapOvr>
    <a:masterClrMapping/>
  </p:clrMapOvr>
  <mc:AlternateContent xmlns:mc="http://schemas.openxmlformats.org/markup-compatibility/2006" xmlns:p14="http://schemas.microsoft.com/office/powerpoint/2010/main">
    <mc:Choice Requires="p14">
      <p:transition spd="slow" p14:dur="2000" advTm="108116"/>
    </mc:Choice>
    <mc:Fallback xmlns="">
      <p:transition spd="slow" advTm="108116"/>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981200"/>
          </a:xfrm>
        </p:spPr>
        <p:txBody>
          <a:bodyPr>
            <a:normAutofit fontScale="90000"/>
          </a:bodyPr>
          <a:lstStyle/>
          <a:p>
            <a:pPr algn="l"/>
            <a:r>
              <a:rPr lang="sr-Cyrl-RS" sz="3100" smtClean="0">
                <a:latin typeface="Times New Roman" pitchFamily="18" charset="0"/>
                <a:cs typeface="Times New Roman" pitchFamily="18" charset="0"/>
              </a:rPr>
              <a:t>1) Код </a:t>
            </a:r>
            <a:r>
              <a:rPr lang="sr-Cyrl-RS" sz="3100">
                <a:latin typeface="Times New Roman" pitchFamily="18" charset="0"/>
                <a:cs typeface="Times New Roman" pitchFamily="18" charset="0"/>
              </a:rPr>
              <a:t>сваког разроког детета потребно је </a:t>
            </a:r>
            <a:r>
              <a:rPr lang="sr-Cyrl-RS" sz="3100" smtClean="0">
                <a:latin typeface="Times New Roman" pitchFamily="18" charset="0"/>
                <a:cs typeface="Times New Roman" pitchFamily="18" charset="0"/>
              </a:rPr>
              <a:t>утврдити </a:t>
            </a:r>
            <a:r>
              <a:rPr lang="sr-Cyrl-RS" sz="2200" smtClean="0">
                <a:solidFill>
                  <a:srgbClr val="FF0000"/>
                </a:solidFill>
                <a:latin typeface="Times New Roman" pitchFamily="18" charset="0"/>
                <a:cs typeface="Times New Roman" pitchFamily="18" charset="0"/>
              </a:rPr>
              <a:t>РЕФРАКЦИЈСКИ СТАТУС </a:t>
            </a:r>
            <a:r>
              <a:rPr lang="sr-Cyrl-RS" sz="3100" smtClean="0">
                <a:latin typeface="Times New Roman" pitchFamily="18" charset="0"/>
                <a:cs typeface="Times New Roman" pitchFamily="18" charset="0"/>
              </a:rPr>
              <a:t>(</a:t>
            </a:r>
            <a:r>
              <a:rPr lang="sr-Latn-RS" sz="3100" smtClean="0">
                <a:latin typeface="Times New Roman" pitchFamily="18" charset="0"/>
                <a:cs typeface="Times New Roman" pitchFamily="18" charset="0"/>
              </a:rPr>
              <a:t>S</a:t>
            </a:r>
            <a:r>
              <a:rPr lang="sr-Cyrl-RS" sz="3100">
                <a:latin typeface="Times New Roman" pitchFamily="18" charset="0"/>
                <a:cs typeface="Times New Roman" pitchFamily="18" charset="0"/>
              </a:rPr>
              <a:t>с</a:t>
            </a:r>
            <a:r>
              <a:rPr lang="sr-Latn-RS" sz="3100" smtClean="0">
                <a:latin typeface="Times New Roman" pitchFamily="18" charset="0"/>
                <a:cs typeface="Times New Roman" pitchFamily="18" charset="0"/>
              </a:rPr>
              <a:t>iaskopia </a:t>
            </a:r>
            <a:r>
              <a:rPr lang="sr-Cyrl-RS" sz="3100" smtClean="0">
                <a:latin typeface="Times New Roman" pitchFamily="18" charset="0"/>
                <a:cs typeface="Times New Roman" pitchFamily="18" charset="0"/>
              </a:rPr>
              <a:t>у Атропинској мидријази) и у зависности од узраста детета проценити видну оштрину</a:t>
            </a:r>
            <a:r>
              <a:rPr lang="sr-Cyrl-RS" sz="3100">
                <a:latin typeface="Times New Roman" pitchFamily="18" charset="0"/>
                <a:cs typeface="Times New Roman" pitchFamily="18" charset="0"/>
              </a:rPr>
              <a:t> </a:t>
            </a:r>
            <a:r>
              <a:rPr lang="sr-Cyrl-RS" sz="3100" smtClean="0">
                <a:latin typeface="Times New Roman" pitchFamily="18" charset="0"/>
                <a:cs typeface="Times New Roman" pitchFamily="18" charset="0"/>
              </a:rPr>
              <a:t>оба ока</a:t>
            </a:r>
            <a:endParaRPr lang="en-US"/>
          </a:p>
        </p:txBody>
      </p:sp>
      <p:sp>
        <p:nvSpPr>
          <p:cNvPr id="3" name="Content Placeholder 2"/>
          <p:cNvSpPr>
            <a:spLocks noGrp="1"/>
          </p:cNvSpPr>
          <p:nvPr>
            <p:ph idx="1"/>
          </p:nvPr>
        </p:nvSpPr>
        <p:spPr>
          <a:xfrm>
            <a:off x="5029200" y="2424545"/>
            <a:ext cx="3657600" cy="3611563"/>
          </a:xfrm>
        </p:spPr>
        <p:txBody>
          <a:bodyPr>
            <a:normAutofit/>
          </a:bodyPr>
          <a:lstStyle/>
          <a:p>
            <a:pPr marL="0" indent="0">
              <a:buNone/>
            </a:pPr>
            <a:r>
              <a:rPr lang="sr-Cyrl-RS" sz="2000" smtClean="0">
                <a:latin typeface="Times New Roman" pitchFamily="18" charset="0"/>
                <a:cs typeface="Times New Roman" pitchFamily="18" charset="0"/>
              </a:rPr>
              <a:t>3) </a:t>
            </a:r>
            <a:r>
              <a:rPr lang="sr-Cyrl-RS" sz="2000" smtClean="0">
                <a:solidFill>
                  <a:srgbClr val="FF0000"/>
                </a:solidFill>
                <a:latin typeface="Times New Roman" pitchFamily="18" charset="0"/>
                <a:cs typeface="Times New Roman" pitchFamily="18" charset="0"/>
              </a:rPr>
              <a:t>УТВРДИТИ ПОСТОЈАЊЕ СЕНЗОРНИХ АНОМАЛИЈА </a:t>
            </a:r>
          </a:p>
          <a:p>
            <a:r>
              <a:rPr lang="sr-Cyrl-RS" sz="2400" smtClean="0">
                <a:latin typeface="Times New Roman" pitchFamily="18" charset="0"/>
                <a:cs typeface="Times New Roman" pitchFamily="18" charset="0"/>
              </a:rPr>
              <a:t>Синоптофор</a:t>
            </a:r>
          </a:p>
          <a:p>
            <a:r>
              <a:rPr lang="sr-Latn-RS" sz="2400" smtClean="0">
                <a:latin typeface="Times New Roman" pitchFamily="18" charset="0"/>
                <a:cs typeface="Times New Roman" pitchFamily="18" charset="0"/>
              </a:rPr>
              <a:t>Worth-</a:t>
            </a:r>
            <a:r>
              <a:rPr lang="sr-Cyrl-RS" sz="2400" smtClean="0">
                <a:latin typeface="Times New Roman" pitchFamily="18" charset="0"/>
                <a:cs typeface="Times New Roman" pitchFamily="18" charset="0"/>
              </a:rPr>
              <a:t>ов тест</a:t>
            </a:r>
          </a:p>
          <a:p>
            <a:r>
              <a:rPr lang="sr-Cyrl-RS" sz="2400" smtClean="0">
                <a:latin typeface="Times New Roman" pitchFamily="18" charset="0"/>
                <a:cs typeface="Times New Roman" pitchFamily="18" charset="0"/>
              </a:rPr>
              <a:t>Баголинијева пругаста стакла</a:t>
            </a:r>
          </a:p>
          <a:p>
            <a:r>
              <a:rPr lang="sr-Cyrl-RS" sz="2400" smtClean="0">
                <a:latin typeface="Times New Roman" pitchFamily="18" charset="0"/>
                <a:cs typeface="Times New Roman" pitchFamily="18" charset="0"/>
              </a:rPr>
              <a:t>Паслике</a:t>
            </a:r>
          </a:p>
          <a:p>
            <a:pPr marL="0" indent="0">
              <a:buNone/>
            </a:pPr>
            <a:endParaRPr lang="sr-Cyrl-RS" sz="2800" smtClean="0">
              <a:latin typeface="Times New Roman" pitchFamily="18" charset="0"/>
              <a:cs typeface="Times New Roman" pitchFamily="18" charset="0"/>
            </a:endParaRPr>
          </a:p>
          <a:p>
            <a:pPr marL="514350" indent="-514350">
              <a:buAutoNum type="arabicPeriod"/>
            </a:pPr>
            <a:endParaRPr lang="en-US" sz="2800">
              <a:latin typeface="Times New Roman" pitchFamily="18" charset="0"/>
              <a:cs typeface="Times New Roman" pitchFamily="18" charset="0"/>
            </a:endParaRPr>
          </a:p>
        </p:txBody>
      </p:sp>
      <p:sp>
        <p:nvSpPr>
          <p:cNvPr id="4" name="Content Placeholder 2"/>
          <p:cNvSpPr txBox="1">
            <a:spLocks/>
          </p:cNvSpPr>
          <p:nvPr/>
        </p:nvSpPr>
        <p:spPr>
          <a:xfrm>
            <a:off x="609600" y="2438401"/>
            <a:ext cx="4038600" cy="312420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sr-Cyrl-RS" sz="2200" smtClean="0">
                <a:latin typeface="Times New Roman" pitchFamily="18" charset="0"/>
                <a:cs typeface="Times New Roman" pitchFamily="18" charset="0"/>
              </a:rPr>
              <a:t>2) </a:t>
            </a:r>
            <a:r>
              <a:rPr lang="sr-Cyrl-RS" sz="2200" smtClean="0">
                <a:solidFill>
                  <a:srgbClr val="FF0000"/>
                </a:solidFill>
                <a:latin typeface="Times New Roman" pitchFamily="18" charset="0"/>
                <a:cs typeface="Times New Roman" pitchFamily="18" charset="0"/>
              </a:rPr>
              <a:t>УТВРДИТИ И ИЗМЕРИТИ УГАО РАЗРОКОСТИ </a:t>
            </a:r>
          </a:p>
          <a:p>
            <a:r>
              <a:rPr lang="sr-Cyrl-RS" sz="2600" smtClean="0">
                <a:latin typeface="Times New Roman" pitchFamily="18" charset="0"/>
                <a:cs typeface="Times New Roman" pitchFamily="18" charset="0"/>
              </a:rPr>
              <a:t>Синоптофор</a:t>
            </a:r>
          </a:p>
          <a:p>
            <a:r>
              <a:rPr lang="ru-RU" sz="2600" smtClean="0">
                <a:latin typeface="Times New Roman" pitchFamily="18" charset="0"/>
                <a:cs typeface="Times New Roman" pitchFamily="18" charset="0"/>
              </a:rPr>
              <a:t>Корнеални </a:t>
            </a:r>
            <a:r>
              <a:rPr lang="ru-RU" sz="2600">
                <a:latin typeface="Times New Roman" pitchFamily="18" charset="0"/>
                <a:cs typeface="Times New Roman" pitchFamily="18" charset="0"/>
              </a:rPr>
              <a:t>светлосни рефлекс </a:t>
            </a:r>
            <a:r>
              <a:rPr lang="ru-RU" sz="2600" smtClean="0">
                <a:latin typeface="Times New Roman" pitchFamily="18" charset="0"/>
                <a:cs typeface="Times New Roman" pitchFamily="18" charset="0"/>
              </a:rPr>
              <a:t>(</a:t>
            </a:r>
            <a:r>
              <a:rPr lang="ru-RU" sz="2600">
                <a:latin typeface="Times New Roman" pitchFamily="18" charset="0"/>
                <a:cs typeface="Times New Roman" pitchFamily="18" charset="0"/>
              </a:rPr>
              <a:t>Hirchberg тест</a:t>
            </a:r>
            <a:r>
              <a:rPr lang="ru-RU" sz="2600" smtClean="0">
                <a:latin typeface="Times New Roman" pitchFamily="18" charset="0"/>
                <a:cs typeface="Times New Roman" pitchFamily="18" charset="0"/>
              </a:rPr>
              <a:t>)</a:t>
            </a:r>
            <a:endParaRPr lang="sr-Cyrl-RS" sz="2600" smtClean="0">
              <a:latin typeface="Times New Roman" pitchFamily="18" charset="0"/>
              <a:cs typeface="Times New Roman" pitchFamily="18" charset="0"/>
            </a:endParaRPr>
          </a:p>
          <a:p>
            <a:r>
              <a:rPr lang="sr-Cyrl-RS" sz="2600">
                <a:latin typeface="Times New Roman" pitchFamily="18" charset="0"/>
                <a:cs typeface="Times New Roman" pitchFamily="18" charset="0"/>
              </a:rPr>
              <a:t>Кримски </a:t>
            </a:r>
            <a:r>
              <a:rPr lang="sr-Cyrl-RS" sz="2600" smtClean="0">
                <a:latin typeface="Times New Roman" pitchFamily="18" charset="0"/>
                <a:cs typeface="Times New Roman" pitchFamily="18" charset="0"/>
              </a:rPr>
              <a:t>тест</a:t>
            </a:r>
          </a:p>
          <a:p>
            <a:r>
              <a:rPr lang="sr-Cyrl-RS" sz="2600" smtClean="0">
                <a:latin typeface="Times New Roman" pitchFamily="18" charset="0"/>
                <a:cs typeface="Times New Roman" pitchFamily="18" charset="0"/>
              </a:rPr>
              <a:t>Призма </a:t>
            </a:r>
            <a:r>
              <a:rPr lang="sr-Cyrl-RS" sz="2600">
                <a:latin typeface="Times New Roman" pitchFamily="18" charset="0"/>
                <a:cs typeface="Times New Roman" pitchFamily="18" charset="0"/>
              </a:rPr>
              <a:t>+ алтерирајући </a:t>
            </a:r>
            <a:r>
              <a:rPr lang="en-US" sz="2600">
                <a:latin typeface="Times New Roman" pitchFamily="18" charset="0"/>
                <a:cs typeface="Times New Roman" pitchFamily="18" charset="0"/>
              </a:rPr>
              <a:t>cover  </a:t>
            </a:r>
            <a:r>
              <a:rPr lang="sr-Cyrl-RS" sz="2600">
                <a:latin typeface="Times New Roman" pitchFamily="18" charset="0"/>
                <a:cs typeface="Times New Roman" pitchFamily="18" charset="0"/>
              </a:rPr>
              <a:t>тест</a:t>
            </a:r>
          </a:p>
          <a:p>
            <a:endParaRPr lang="sr-Cyrl-RS" sz="2800">
              <a:latin typeface="Times New Roman" pitchFamily="18" charset="0"/>
              <a:cs typeface="Times New Roman" pitchFamily="18" charset="0"/>
            </a:endParaRPr>
          </a:p>
          <a:p>
            <a:pPr marL="0" indent="0">
              <a:buNone/>
            </a:pPr>
            <a:endParaRPr lang="sr-Cyrl-RS" sz="2800" smtClean="0">
              <a:latin typeface="Times New Roman" pitchFamily="18" charset="0"/>
              <a:cs typeface="Times New Roman" pitchFamily="18" charset="0"/>
            </a:endParaRPr>
          </a:p>
          <a:p>
            <a:pPr marL="0" indent="0">
              <a:buFont typeface="Arial" pitchFamily="34" charset="0"/>
              <a:buNone/>
            </a:pPr>
            <a:endParaRPr lang="sr-Cyrl-RS" sz="2800" smtClean="0">
              <a:latin typeface="Times New Roman" pitchFamily="18" charset="0"/>
              <a:cs typeface="Times New Roman" pitchFamily="18" charset="0"/>
            </a:endParaRPr>
          </a:p>
          <a:p>
            <a:pPr marL="514350" indent="-514350">
              <a:buFont typeface="Arial" pitchFamily="34" charset="0"/>
              <a:buAutoNum type="arabicPeriod"/>
            </a:pPr>
            <a:endParaRPr lang="en-US" sz="2800">
              <a:latin typeface="Times New Roman" pitchFamily="18" charset="0"/>
              <a:cs typeface="Times New Roman" pitchFamily="18" charset="0"/>
            </a:endParaRPr>
          </a:p>
        </p:txBody>
      </p:sp>
    </p:spTree>
    <p:extLst>
      <p:ext uri="{BB962C8B-B14F-4D97-AF65-F5344CB8AC3E}">
        <p14:creationId xmlns:p14="http://schemas.microsoft.com/office/powerpoint/2010/main" val="593678650"/>
      </p:ext>
    </p:extLst>
  </p:cSld>
  <p:clrMapOvr>
    <a:masterClrMapping/>
  </p:clrMapOvr>
  <mc:AlternateContent xmlns:mc="http://schemas.openxmlformats.org/markup-compatibility/2006" xmlns:p14="http://schemas.microsoft.com/office/powerpoint/2010/main">
    <mc:Choice Requires="p14">
      <p:transition spd="slow" p14:dur="2000" advTm="53334"/>
    </mc:Choice>
    <mc:Fallback xmlns="">
      <p:transition spd="slow" advTm="53334"/>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856</TotalTime>
  <Words>2124</Words>
  <Application>Microsoft Office PowerPoint</Application>
  <PresentationFormat>On-screen Show (4:3)</PresentationFormat>
  <Paragraphs>203</Paragraphs>
  <Slides>31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 Unicode MS</vt:lpstr>
      <vt:lpstr>Arial</vt:lpstr>
      <vt:lpstr>Calibri</vt:lpstr>
      <vt:lpstr>Times New Roman</vt:lpstr>
      <vt:lpstr>Office Theme</vt:lpstr>
      <vt:lpstr>УВОД ОРТОФОРИЈА, ХЕТЕРОФОРИЈА,  ХЕТЕРОТРОПИЈА</vt:lpstr>
      <vt:lpstr>PowerPoint Presentation</vt:lpstr>
      <vt:lpstr>Врсте разрокости</vt:lpstr>
      <vt:lpstr>АМБЛИОПИЈА-ДЕФИНИЦИЈА</vt:lpstr>
      <vt:lpstr>PowerPoint Presentation</vt:lpstr>
      <vt:lpstr>Развој супресије и амблиопије</vt:lpstr>
      <vt:lpstr>PowerPoint Presentation</vt:lpstr>
      <vt:lpstr>PowerPoint Presentation</vt:lpstr>
      <vt:lpstr>1) Код сваког разроког детета потребно је утврдити РЕФРАКЦИЈСКИ СТАТУС (Sсiaskopia у Атропинској мидријази) и у зависности од узраста детета проценити видну оштрину оба ока</vt:lpstr>
      <vt:lpstr>PowerPoint Presentation</vt:lpstr>
      <vt:lpstr>PowerPoint Presentation</vt:lpstr>
      <vt:lpstr>PowerPoint Presentation</vt:lpstr>
      <vt:lpstr>Cover- Uncover тест</vt:lpstr>
      <vt:lpstr>PowerPoint Presentation</vt:lpstr>
      <vt:lpstr>PowerPoint Presentation</vt:lpstr>
      <vt:lpstr>СИНОПТОФОР</vt:lpstr>
      <vt:lpstr>PowerPoint Presentation</vt:lpstr>
      <vt:lpstr>PowerPoint Presentation</vt:lpstr>
      <vt:lpstr>Испитивање ФУЗИЈЕ на синоптофору</vt:lpstr>
      <vt:lpstr>ESOTROPIA девијација видних осовина ка унутра</vt:lpstr>
      <vt:lpstr>PowerPoint Presentation</vt:lpstr>
      <vt:lpstr>КОНВЕРГЕНЦИЈА и АКОМОДАЦИЈА</vt:lpstr>
      <vt:lpstr> а. РЕФРАКТИВНА АКОМОДАТИВНА ЕЗОТРОПИЈА  Акомодативна и Парцијално акомодативна </vt:lpstr>
      <vt:lpstr>                   б. НЕРЕФРАКТИВНА  АКОМОДАТИВНА  ЕЗОТРОПИЈА  Она настаје као последица високог АС/А односа, при чему је повећање акомодације праћено непропорцинално великим повећањем конвергенције у одсудству значајније хиперметропије</vt:lpstr>
      <vt:lpstr>ТЕРАПИЈА АКОМОДАТИВНИХ ЕЗОТРОПИЈА </vt:lpstr>
      <vt:lpstr>СЛУЧАЈ 1 РЕФРАКТИВНА АКОМОДАТИВНА ЕЗОТРОПИЈА </vt:lpstr>
      <vt:lpstr>   Sciascopia   атропинска циклоплегија                        (0.5% 3х 3 дана)     OD                    OS H +4.5/ V +5.0        H +5.5/ V +6.0 Dg Anisohypermetropia </vt:lpstr>
      <vt:lpstr>Преписана корекција OD + 4.0 Dsph     OS +5.0 Dsph Са датом корекцијом постигнута је нормална видна оштрина на оба ока (VOU:1.0 cc) и потпуна орто равнотежа очију и на даљину и на близину (Алтерирајући  Cover тест + призме)</vt:lpstr>
      <vt:lpstr>СЛУЧАЈ 2 МЕШОВИТА АКОМОДАТИВНА ЕЗОТРОПИЈА</vt:lpstr>
      <vt:lpstr>Преписана корекција OD + 3.50 Dsph /+1.0Dcyl ax 90      OS +2.0 Dsph/+0.50Dcyl ax 90  Са датом корекцијом постигнутo je делимично смањење угла разрокости али и даље са уочљивом езотропијом посебно десног ока (Алтерирајући Cover тест + призме)</vt:lpstr>
      <vt:lpstr>Пошто ношење наочара није у потпуности кориговало девијацију, код дечака је са напуњене 4 године живота извршена хируршка интервенција слабљења унутрашњих правих мишића који су задужени за конвергенцију ока   (Ретропозиција унутрашњих правих мишића на оба ока) комбинована са мијектомијом  (јачањем) спољашњег правог мишића на десном оку.</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ОРТОФОРИЈА, ХЕТЕРОФОРИЈА,  ХЕТЕРОТРОПИЈА</dc:title>
  <dc:creator>Marica SGB</dc:creator>
  <cp:lastModifiedBy>Windows User</cp:lastModifiedBy>
  <cp:revision>85</cp:revision>
  <dcterms:created xsi:type="dcterms:W3CDTF">2006-08-16T00:00:00Z</dcterms:created>
  <dcterms:modified xsi:type="dcterms:W3CDTF">2020-09-26T16:55:38Z</dcterms:modified>
</cp:coreProperties>
</file>